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slide" Target="slides/slide43.xml"/><Relationship Id="rId25" Type="http://schemas.openxmlformats.org/officeDocument/2006/relationships/slide" Target="slides/slide20.xml"/><Relationship Id="rId47" Type="http://schemas.openxmlformats.org/officeDocument/2006/relationships/slide" Target="slides/slide42.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54336d7a2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54336d7a2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54336d7a2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54336d7a2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54336d7a2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54336d7a2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54336d7a2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54336d7a2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54336d7a2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54336d7a2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54336d7a2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54336d7a2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a8e6dbce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a8e6dbce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48aefaac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48aefaac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48aefaac0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48aefaac0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a8e6dbce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a8e6dbce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ea8e6dbce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ea8e6dbce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54336d7a2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54336d7a2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52568a0f9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52568a0f9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52568a0f9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52568a0f9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52568a0f9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52568a0f9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52568a0f9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52568a0f9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52568a0f9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52568a0f9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52568a0f9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52568a0f9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52568a0f9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52568a0f9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7b8d145f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7b8d145f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2568a0f9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52568a0f9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ea8e6dbce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ea8e6dbce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52568a0f9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52568a0f9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a8e6dbc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a8e6dbc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52568a0f9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52568a0f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a8e6dbce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ea8e6dbce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a8e6dbce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a8e6dbce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a8e6dbce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a8e6dbce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a8e6dbce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ea8e6dbce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a8e6dbce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a8e6dbce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a8e6dbce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a8e6dbce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a8e6dbce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a8e6dbce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ea8e6dbce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ea8e6dbce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a8e6dbce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a8e6dbce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a8e6dbce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a8e6dbce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a8e6dbce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ea8e6dbce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a8e6dbce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ea8e6dbce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ea8e6dbce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ea8e6dbce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54336d7a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54336d7a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54336d7a2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54336d7a2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54336d7a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54336d7a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54336d7a2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54336d7a2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miraculousladybug.fandom.com/wiki/Miraculous_Ladybug_Wiki" TargetMode="Externa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hyperlink" Target="http://iling-ran.ru/kibrik/Multifactorial_reference@Vestnik_MGU_1997.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google.com/url?sa=t&amp;rct=j&amp;q=&amp;esrc=s&amp;source=web&amp;cd=&amp;ved=2ahUKEwjP2JGXr5T6AhXmxIsKHX_XCVUQFnoECAQQAQ&amp;url=http%3A%2F%2Filing-ran.ru%2Fkibrik%2FMultifactorial_reference%40Vestnik_MGU_1997.pdf&amp;usg=AOvVaw1XQ5_-WzoFIrysNJLoaYs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sfu.ca/rst/01intro/intro.html" TargetMode="External"/><Relationship Id="rId4" Type="http://schemas.openxmlformats.org/officeDocument/2006/relationships/hyperlink" Target="http://iling-ran.ru/kibrik/Multifactorial_reference@Vestnik_MGU_1997.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iling-ran.ru/kibrik/Multifactorial_reference@Vestnik_MGU_1997.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hyperlink" Target="http://iling-ran.ru/kibrik/Multifactorial_reference@Vestnik_MGU_1997.pd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pokencorpora.r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rusgram.ru/%D0%A0%D0%B5%D1%84%D0%B5%D1%80%D0%B5%D0%BD%D1%86%D0%B8%D0%B0%D0%BB%D1%8C%D0%BD%D1%8B%D0%B9_%D1%81%D1%82%D0%B0%D1%82%D1%83%D1%81_%D0%B8%D0%BC%D0%B5%D0%BD%D0%BD%D0%BE%D0%B9_%D0%B3%D1%80%D1%83%D0%BF%D0%BF%D1%8B"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youtube.com/watch?v=bRNSTxTpG7U"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sciencedirect.com/science/article/pii/0010027786900107"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rusgram.ru/%D0%A0%D0%B5%D1%84%D0%B5%D1%80%D0%B5%D0%BD%D1%86%D0%B8%D0%B0%D0%BB%D1%8C%D0%BD%D1%8B%D0%B9_%D1%81%D1%82%D0%B0%D1%82%D1%83%D1%81_%D0%B8%D0%BC%D0%B5%D0%BD%D0%BD%D0%BE%D0%B9_%D0%B3%D1%80%D1%83%D0%BF%D0%BF%D1%8B"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rusgram.ru/%D0%A0%D0%B5%D1%84%D0%B5%D1%80%D0%B5%D0%BD%D1%86%D0%B8%D0%B0%D0%BB%D1%8C%D0%BD%D1%8B%D0%B9_%D1%81%D1%82%D0%B0%D1%82%D1%83%D1%81_%D0%B8%D0%BC%D0%B5%D0%BD%D0%BD%D0%BE%D0%B9_%D0%B3%D1%80%D1%83%D0%BF%D0%BF%D1%8B"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ru"/>
              <a:t>Референция</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ru"/>
              <a:t>Функциональные модели в естественном языке</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Задание 3</a:t>
            </a:r>
            <a:endParaRPr/>
          </a:p>
        </p:txBody>
      </p:sp>
      <p:sp>
        <p:nvSpPr>
          <p:cNvPr id="109" name="Google Shape;10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ru" sz="2100">
                <a:solidFill>
                  <a:schemeClr val="dk1"/>
                </a:solidFill>
                <a:latin typeface="Times New Roman"/>
                <a:ea typeface="Times New Roman"/>
                <a:cs typeface="Times New Roman"/>
                <a:sym typeface="Times New Roman"/>
              </a:rPr>
              <a:t>В чем особенность референциального статуса подлежащего в </a:t>
            </a:r>
            <a:r>
              <a:rPr i="1" lang="ru" sz="2100">
                <a:solidFill>
                  <a:schemeClr val="dk1"/>
                </a:solidFill>
                <a:latin typeface="Times New Roman"/>
                <a:ea typeface="Times New Roman"/>
                <a:cs typeface="Times New Roman"/>
                <a:sym typeface="Times New Roman"/>
              </a:rPr>
              <a:t>бытийных</a:t>
            </a:r>
            <a:r>
              <a:rPr lang="ru" sz="2100">
                <a:solidFill>
                  <a:schemeClr val="dk1"/>
                </a:solidFill>
                <a:latin typeface="Times New Roman"/>
                <a:ea typeface="Times New Roman"/>
                <a:cs typeface="Times New Roman"/>
                <a:sym typeface="Times New Roman"/>
              </a:rPr>
              <a:t> предложениях типа </a:t>
            </a:r>
            <a:r>
              <a:rPr i="1" lang="ru" sz="2100">
                <a:solidFill>
                  <a:schemeClr val="dk1"/>
                </a:solidFill>
                <a:latin typeface="Times New Roman"/>
                <a:ea typeface="Times New Roman"/>
                <a:cs typeface="Times New Roman"/>
                <a:sym typeface="Times New Roman"/>
              </a:rPr>
              <a:t>Во дворе есть собаки</a:t>
            </a:r>
            <a:r>
              <a:rPr lang="ru" sz="2100">
                <a:solidFill>
                  <a:schemeClr val="dk1"/>
                </a:solidFill>
                <a:latin typeface="Times New Roman"/>
                <a:ea typeface="Times New Roman"/>
                <a:cs typeface="Times New Roman"/>
                <a:sym typeface="Times New Roman"/>
              </a:rPr>
              <a:t>? Почему невозможна фраза *</a:t>
            </a:r>
            <a:r>
              <a:rPr i="1" lang="ru" sz="2100">
                <a:solidFill>
                  <a:schemeClr val="dk1"/>
                </a:solidFill>
                <a:latin typeface="Times New Roman"/>
                <a:ea typeface="Times New Roman"/>
                <a:cs typeface="Times New Roman"/>
                <a:sym typeface="Times New Roman"/>
              </a:rPr>
              <a:t>Во дворе есть мой отец?</a:t>
            </a:r>
            <a:endParaRPr i="1" sz="21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i="1" lang="ru" sz="2100">
                <a:solidFill>
                  <a:schemeClr val="dk1"/>
                </a:solidFill>
                <a:latin typeface="Times New Roman"/>
                <a:ea typeface="Times New Roman"/>
                <a:cs typeface="Times New Roman"/>
                <a:sym typeface="Times New Roman"/>
              </a:rPr>
              <a:t> </a:t>
            </a:r>
            <a:endParaRPr i="1" sz="21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sz="27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Задание 3</a:t>
            </a:r>
            <a:endParaRPr/>
          </a:p>
        </p:txBody>
      </p:sp>
      <p:sp>
        <p:nvSpPr>
          <p:cNvPr id="115" name="Google Shape;11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ru" sz="2100">
                <a:solidFill>
                  <a:schemeClr val="dk1"/>
                </a:solidFill>
                <a:latin typeface="Times New Roman"/>
                <a:ea typeface="Times New Roman"/>
                <a:cs typeface="Times New Roman"/>
                <a:sym typeface="Times New Roman"/>
              </a:rPr>
              <a:t>В чем особенность референциального статуса подлежащего в </a:t>
            </a:r>
            <a:r>
              <a:rPr i="1" lang="ru" sz="2100">
                <a:solidFill>
                  <a:schemeClr val="dk1"/>
                </a:solidFill>
                <a:latin typeface="Times New Roman"/>
                <a:ea typeface="Times New Roman"/>
                <a:cs typeface="Times New Roman"/>
                <a:sym typeface="Times New Roman"/>
              </a:rPr>
              <a:t>бытийных</a:t>
            </a:r>
            <a:r>
              <a:rPr lang="ru" sz="2100">
                <a:solidFill>
                  <a:schemeClr val="dk1"/>
                </a:solidFill>
                <a:latin typeface="Times New Roman"/>
                <a:ea typeface="Times New Roman"/>
                <a:cs typeface="Times New Roman"/>
                <a:sym typeface="Times New Roman"/>
              </a:rPr>
              <a:t> предложениях типа </a:t>
            </a:r>
            <a:r>
              <a:rPr i="1" lang="ru" sz="2100">
                <a:solidFill>
                  <a:schemeClr val="dk1"/>
                </a:solidFill>
                <a:latin typeface="Times New Roman"/>
                <a:ea typeface="Times New Roman"/>
                <a:cs typeface="Times New Roman"/>
                <a:sym typeface="Times New Roman"/>
              </a:rPr>
              <a:t>Во дворе есть собаки</a:t>
            </a:r>
            <a:r>
              <a:rPr lang="ru" sz="2100">
                <a:solidFill>
                  <a:schemeClr val="dk1"/>
                </a:solidFill>
                <a:latin typeface="Times New Roman"/>
                <a:ea typeface="Times New Roman"/>
                <a:cs typeface="Times New Roman"/>
                <a:sym typeface="Times New Roman"/>
              </a:rPr>
              <a:t>? Почему невозможна фраза *</a:t>
            </a:r>
            <a:r>
              <a:rPr i="1" lang="ru" sz="2100">
                <a:solidFill>
                  <a:schemeClr val="dk1"/>
                </a:solidFill>
                <a:latin typeface="Times New Roman"/>
                <a:ea typeface="Times New Roman"/>
                <a:cs typeface="Times New Roman"/>
                <a:sym typeface="Times New Roman"/>
              </a:rPr>
              <a:t>Во дворе есть мой отец?</a:t>
            </a:r>
            <a:endParaRPr i="1" sz="21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i="1" lang="ru" sz="2100">
                <a:solidFill>
                  <a:schemeClr val="dk1"/>
                </a:solidFill>
                <a:latin typeface="Times New Roman"/>
                <a:ea typeface="Times New Roman"/>
                <a:cs typeface="Times New Roman"/>
                <a:sym typeface="Times New Roman"/>
              </a:rPr>
              <a:t> </a:t>
            </a:r>
            <a:endParaRPr i="1" sz="21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b="1" lang="ru" sz="2100">
                <a:solidFill>
                  <a:schemeClr val="dk1"/>
                </a:solidFill>
                <a:latin typeface="Times New Roman"/>
                <a:ea typeface="Times New Roman"/>
                <a:cs typeface="Times New Roman"/>
                <a:sym typeface="Times New Roman"/>
              </a:rPr>
              <a:t>Ответ: </a:t>
            </a:r>
            <a:r>
              <a:rPr lang="ru" sz="2100">
                <a:solidFill>
                  <a:schemeClr val="dk1"/>
                </a:solidFill>
                <a:latin typeface="Times New Roman"/>
                <a:ea typeface="Times New Roman"/>
                <a:cs typeface="Times New Roman"/>
                <a:sym typeface="Times New Roman"/>
              </a:rPr>
              <a:t>Эта экзистенциальная конструкция не позволяет ИГ иметь конкретно-референтный определенный статус, а </a:t>
            </a:r>
            <a:r>
              <a:rPr i="1" lang="ru" sz="2100">
                <a:solidFill>
                  <a:schemeClr val="dk1"/>
                </a:solidFill>
                <a:latin typeface="Times New Roman"/>
                <a:ea typeface="Times New Roman"/>
                <a:cs typeface="Times New Roman"/>
                <a:sym typeface="Times New Roman"/>
              </a:rPr>
              <a:t>мой отец – </a:t>
            </a:r>
            <a:r>
              <a:rPr lang="ru" sz="2100">
                <a:solidFill>
                  <a:schemeClr val="dk1"/>
                </a:solidFill>
                <a:latin typeface="Times New Roman"/>
                <a:ea typeface="Times New Roman"/>
                <a:cs typeface="Times New Roman"/>
                <a:sym typeface="Times New Roman"/>
              </a:rPr>
              <a:t>конкретно-референтная определенная ИГ</a:t>
            </a:r>
            <a:endParaRPr sz="27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Задание 4</a:t>
            </a:r>
            <a:endParaRPr/>
          </a:p>
        </p:txBody>
      </p:sp>
      <p:sp>
        <p:nvSpPr>
          <p:cNvPr id="121" name="Google Shape;12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ru" sz="2000">
                <a:solidFill>
                  <a:schemeClr val="dk1"/>
                </a:solidFill>
                <a:latin typeface="Times New Roman"/>
                <a:ea typeface="Times New Roman"/>
                <a:cs typeface="Times New Roman"/>
                <a:sym typeface="Times New Roman"/>
              </a:rPr>
              <a:t>В  чем различие референциальных статусов у именных групп в номинативе и в генитиве при отрицании? Ср. </a:t>
            </a:r>
            <a:r>
              <a:rPr i="1" lang="ru" sz="2000">
                <a:solidFill>
                  <a:schemeClr val="dk1"/>
                </a:solidFill>
                <a:latin typeface="Times New Roman"/>
                <a:ea typeface="Times New Roman"/>
                <a:cs typeface="Times New Roman"/>
                <a:sym typeface="Times New Roman"/>
              </a:rPr>
              <a:t>Документы не обнаружили </a:t>
            </a:r>
            <a:r>
              <a:rPr lang="ru" sz="2000">
                <a:solidFill>
                  <a:schemeClr val="dk1"/>
                </a:solidFill>
                <a:latin typeface="Times New Roman"/>
                <a:ea typeface="Times New Roman"/>
                <a:cs typeface="Times New Roman"/>
                <a:sym typeface="Times New Roman"/>
              </a:rPr>
              <a:t>vs. </a:t>
            </a:r>
            <a:r>
              <a:rPr i="1" lang="ru" sz="2000">
                <a:solidFill>
                  <a:schemeClr val="dk1"/>
                </a:solidFill>
                <a:latin typeface="Times New Roman"/>
                <a:ea typeface="Times New Roman"/>
                <a:cs typeface="Times New Roman"/>
                <a:sym typeface="Times New Roman"/>
              </a:rPr>
              <a:t>Документов не обнаружено</a:t>
            </a:r>
            <a:r>
              <a:rPr lang="ru"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ru"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sz="26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Задание 4</a:t>
            </a:r>
            <a:endParaRPr/>
          </a:p>
        </p:txBody>
      </p:sp>
      <p:sp>
        <p:nvSpPr>
          <p:cNvPr id="127" name="Google Shape;12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ru" sz="2000">
                <a:solidFill>
                  <a:schemeClr val="dk1"/>
                </a:solidFill>
                <a:latin typeface="Times New Roman"/>
                <a:ea typeface="Times New Roman"/>
                <a:cs typeface="Times New Roman"/>
                <a:sym typeface="Times New Roman"/>
              </a:rPr>
              <a:t>В  чем различие референциальных статусов у именных групп в номинативе и в генитиве при отрицании? Ср. </a:t>
            </a:r>
            <a:r>
              <a:rPr i="1" lang="ru" sz="2000">
                <a:solidFill>
                  <a:schemeClr val="dk1"/>
                </a:solidFill>
                <a:latin typeface="Times New Roman"/>
                <a:ea typeface="Times New Roman"/>
                <a:cs typeface="Times New Roman"/>
                <a:sym typeface="Times New Roman"/>
              </a:rPr>
              <a:t>Документы не обнаружили </a:t>
            </a:r>
            <a:r>
              <a:rPr lang="ru" sz="2000">
                <a:solidFill>
                  <a:schemeClr val="dk1"/>
                </a:solidFill>
                <a:latin typeface="Times New Roman"/>
                <a:ea typeface="Times New Roman"/>
                <a:cs typeface="Times New Roman"/>
                <a:sym typeface="Times New Roman"/>
              </a:rPr>
              <a:t>vs. </a:t>
            </a:r>
            <a:r>
              <a:rPr i="1" lang="ru" sz="2000">
                <a:solidFill>
                  <a:schemeClr val="dk1"/>
                </a:solidFill>
                <a:latin typeface="Times New Roman"/>
                <a:ea typeface="Times New Roman"/>
                <a:cs typeface="Times New Roman"/>
                <a:sym typeface="Times New Roman"/>
              </a:rPr>
              <a:t>Документов не обнаружено</a:t>
            </a:r>
            <a:r>
              <a:rPr lang="ru"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ru"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b="1" lang="ru" sz="2000">
                <a:solidFill>
                  <a:schemeClr val="dk1"/>
                </a:solidFill>
                <a:latin typeface="Times New Roman"/>
                <a:ea typeface="Times New Roman"/>
                <a:cs typeface="Times New Roman"/>
                <a:sym typeface="Times New Roman"/>
              </a:rPr>
              <a:t>Ответ: </a:t>
            </a:r>
            <a:r>
              <a:rPr lang="ru" sz="2000">
                <a:solidFill>
                  <a:schemeClr val="dk1"/>
                </a:solidFill>
                <a:latin typeface="Times New Roman"/>
                <a:ea typeface="Times New Roman"/>
                <a:cs typeface="Times New Roman"/>
                <a:sym typeface="Times New Roman"/>
              </a:rPr>
              <a:t>С аккузативом – конкретно-референтный, определенный статус, для генитива – экзистенциальный, неконкретный</a:t>
            </a:r>
            <a:endParaRPr sz="26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Задание 5</a:t>
            </a:r>
            <a:endParaRPr/>
          </a:p>
        </p:txBody>
      </p:sp>
      <p:sp>
        <p:nvSpPr>
          <p:cNvPr id="133" name="Google Shape;13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ru">
                <a:solidFill>
                  <a:schemeClr val="dk1"/>
                </a:solidFill>
                <a:latin typeface="Times New Roman"/>
                <a:ea typeface="Times New Roman"/>
                <a:cs typeface="Times New Roman"/>
                <a:sym typeface="Times New Roman"/>
              </a:rPr>
              <a:t>Среди синонимов в нижеприведенных рядах есть такой (или такие), который отличается от прочих некой референтной особенностью. Постарайтесь найти этот синоним (ы) и сформулировать особенность. </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ru">
                <a:solidFill>
                  <a:schemeClr val="dk1"/>
                </a:solidFill>
                <a:latin typeface="Times New Roman"/>
                <a:ea typeface="Times New Roman"/>
                <a:cs typeface="Times New Roman"/>
                <a:sym typeface="Times New Roman"/>
              </a:rPr>
              <a:t>Синонимы:  </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i="1" lang="ru">
                <a:solidFill>
                  <a:schemeClr val="dk1"/>
                </a:solidFill>
                <a:latin typeface="Times New Roman"/>
                <a:ea typeface="Times New Roman"/>
                <a:cs typeface="Times New Roman"/>
                <a:sym typeface="Times New Roman"/>
              </a:rPr>
              <a:t>пристанище, приют, обитель, кров</a:t>
            </a:r>
            <a:r>
              <a:rPr lang="ru">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i="1" lang="ru">
                <a:solidFill>
                  <a:schemeClr val="dk1"/>
                </a:solidFill>
                <a:latin typeface="Times New Roman"/>
                <a:ea typeface="Times New Roman"/>
                <a:cs typeface="Times New Roman"/>
                <a:sym typeface="Times New Roman"/>
              </a:rPr>
              <a:t>родственник, родня, родные</a:t>
            </a:r>
            <a:r>
              <a:rPr lang="ru">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24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Задание 5</a:t>
            </a:r>
            <a:endParaRPr/>
          </a:p>
        </p:txBody>
      </p:sp>
      <p:sp>
        <p:nvSpPr>
          <p:cNvPr id="139" name="Google Shape;139;p27"/>
          <p:cNvSpPr txBox="1"/>
          <p:nvPr>
            <p:ph idx="1" type="body"/>
          </p:nvPr>
        </p:nvSpPr>
        <p:spPr>
          <a:xfrm>
            <a:off x="311700" y="1152475"/>
            <a:ext cx="8520600" cy="36846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None/>
            </a:pPr>
            <a:r>
              <a:rPr lang="ru" sz="1500">
                <a:solidFill>
                  <a:schemeClr val="dk1"/>
                </a:solidFill>
                <a:latin typeface="Times New Roman"/>
                <a:ea typeface="Times New Roman"/>
                <a:cs typeface="Times New Roman"/>
                <a:sym typeface="Times New Roman"/>
              </a:rPr>
              <a:t>Среди синонимов в нижеприведенных рядах есть такой (или такие), который отличается от прочих некой референтной особенностью. Постарайтесь найти этот синоним(ы) и сформулировать особенность. </a:t>
            </a:r>
            <a:endParaRPr sz="15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None/>
            </a:pPr>
            <a:r>
              <a:rPr lang="ru" sz="1500">
                <a:solidFill>
                  <a:schemeClr val="dk1"/>
                </a:solidFill>
                <a:latin typeface="Times New Roman"/>
                <a:ea typeface="Times New Roman"/>
                <a:cs typeface="Times New Roman"/>
                <a:sym typeface="Times New Roman"/>
              </a:rPr>
              <a:t>Синонимы:  </a:t>
            </a:r>
            <a:r>
              <a:rPr i="1" lang="ru" sz="1500">
                <a:solidFill>
                  <a:schemeClr val="dk1"/>
                </a:solidFill>
                <a:latin typeface="Times New Roman"/>
                <a:ea typeface="Times New Roman"/>
                <a:cs typeface="Times New Roman"/>
                <a:sym typeface="Times New Roman"/>
              </a:rPr>
              <a:t>пристанище, приют, обитель, кров</a:t>
            </a:r>
            <a:r>
              <a:rPr lang="ru" sz="1500">
                <a:solidFill>
                  <a:schemeClr val="dk1"/>
                </a:solidFill>
                <a:latin typeface="Times New Roman"/>
                <a:ea typeface="Times New Roman"/>
                <a:cs typeface="Times New Roman"/>
                <a:sym typeface="Times New Roman"/>
              </a:rPr>
              <a:t>; </a:t>
            </a:r>
            <a:r>
              <a:rPr i="1" lang="ru" sz="1500">
                <a:solidFill>
                  <a:schemeClr val="dk1"/>
                </a:solidFill>
                <a:latin typeface="Times New Roman"/>
                <a:ea typeface="Times New Roman"/>
                <a:cs typeface="Times New Roman"/>
                <a:sym typeface="Times New Roman"/>
              </a:rPr>
              <a:t>родственник, родня, родные</a:t>
            </a:r>
            <a:r>
              <a:rPr lang="ru" sz="1500">
                <a:solidFill>
                  <a:schemeClr val="dk1"/>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None/>
            </a:pPr>
            <a:r>
              <a:rPr lang="ru"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None/>
            </a:pPr>
            <a:r>
              <a:rPr b="1" lang="ru" sz="1500">
                <a:solidFill>
                  <a:schemeClr val="dk1"/>
                </a:solidFill>
                <a:latin typeface="Times New Roman"/>
                <a:ea typeface="Times New Roman"/>
                <a:cs typeface="Times New Roman"/>
                <a:sym typeface="Times New Roman"/>
              </a:rPr>
              <a:t>Ответ:</a:t>
            </a:r>
            <a:r>
              <a:rPr lang="ru"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None/>
            </a:pPr>
            <a:r>
              <a:rPr lang="ru" sz="1500">
                <a:solidFill>
                  <a:schemeClr val="dk1"/>
                </a:solidFill>
                <a:latin typeface="Times New Roman"/>
                <a:ea typeface="Times New Roman"/>
                <a:cs typeface="Times New Roman"/>
                <a:sym typeface="Times New Roman"/>
              </a:rPr>
              <a:t>В первом ряду слово </a:t>
            </a:r>
            <a:r>
              <a:rPr i="1" lang="ru" sz="1500">
                <a:solidFill>
                  <a:schemeClr val="dk1"/>
                </a:solidFill>
                <a:latin typeface="Times New Roman"/>
                <a:ea typeface="Times New Roman"/>
                <a:cs typeface="Times New Roman"/>
                <a:sym typeface="Times New Roman"/>
              </a:rPr>
              <a:t>обитель</a:t>
            </a:r>
            <a:r>
              <a:rPr lang="ru" sz="1500">
                <a:solidFill>
                  <a:schemeClr val="dk1"/>
                </a:solidFill>
                <a:latin typeface="Times New Roman"/>
                <a:ea typeface="Times New Roman"/>
                <a:cs typeface="Times New Roman"/>
                <a:sym typeface="Times New Roman"/>
              </a:rPr>
              <a:t> предпочитает предикатный тип: </a:t>
            </a:r>
            <a:r>
              <a:rPr i="1" lang="ru" sz="1500">
                <a:solidFill>
                  <a:schemeClr val="dk1"/>
                </a:solidFill>
                <a:latin typeface="Times New Roman"/>
                <a:ea typeface="Times New Roman"/>
                <a:cs typeface="Times New Roman"/>
                <a:sym typeface="Times New Roman"/>
              </a:rPr>
              <a:t>Это наша обитель</a:t>
            </a:r>
            <a:r>
              <a:rPr lang="ru" sz="1500">
                <a:solidFill>
                  <a:schemeClr val="dk1"/>
                </a:solidFill>
                <a:latin typeface="Times New Roman"/>
                <a:ea typeface="Times New Roman"/>
                <a:cs typeface="Times New Roman"/>
                <a:sym typeface="Times New Roman"/>
              </a:rPr>
              <a:t>, но не *</a:t>
            </a:r>
            <a:r>
              <a:rPr i="1" lang="ru" sz="1500">
                <a:solidFill>
                  <a:schemeClr val="dk1"/>
                </a:solidFill>
                <a:latin typeface="Times New Roman"/>
                <a:ea typeface="Times New Roman"/>
                <a:cs typeface="Times New Roman"/>
                <a:sym typeface="Times New Roman"/>
              </a:rPr>
              <a:t>Я ищу себе обитель </a:t>
            </a:r>
            <a:r>
              <a:rPr lang="ru" sz="1500">
                <a:solidFill>
                  <a:schemeClr val="dk1"/>
                </a:solidFill>
                <a:latin typeface="Times New Roman"/>
                <a:ea typeface="Times New Roman"/>
                <a:cs typeface="Times New Roman"/>
                <a:sym typeface="Times New Roman"/>
              </a:rPr>
              <a:t>,*</a:t>
            </a:r>
            <a:r>
              <a:rPr i="1" lang="ru" sz="1500">
                <a:solidFill>
                  <a:schemeClr val="dk1"/>
                </a:solidFill>
                <a:latin typeface="Times New Roman"/>
                <a:ea typeface="Times New Roman"/>
                <a:cs typeface="Times New Roman"/>
                <a:sym typeface="Times New Roman"/>
              </a:rPr>
              <a:t>Обитель оказалась удобной</a:t>
            </a:r>
            <a:r>
              <a:rPr lang="ru" sz="1500">
                <a:solidFill>
                  <a:schemeClr val="dk1"/>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None/>
            </a:pPr>
            <a:r>
              <a:rPr lang="ru" sz="1500">
                <a:solidFill>
                  <a:schemeClr val="dk1"/>
                </a:solidFill>
                <a:latin typeface="Times New Roman"/>
                <a:ea typeface="Times New Roman"/>
                <a:cs typeface="Times New Roman"/>
                <a:sym typeface="Times New Roman"/>
              </a:rPr>
              <a:t>Во втором ряду слово </a:t>
            </a:r>
            <a:r>
              <a:rPr i="1" lang="ru" sz="1500">
                <a:solidFill>
                  <a:schemeClr val="dk1"/>
                </a:solidFill>
                <a:latin typeface="Times New Roman"/>
                <a:ea typeface="Times New Roman"/>
                <a:cs typeface="Times New Roman"/>
                <a:sym typeface="Times New Roman"/>
              </a:rPr>
              <a:t>родные </a:t>
            </a:r>
            <a:r>
              <a:rPr lang="ru" sz="1500">
                <a:solidFill>
                  <a:schemeClr val="dk1"/>
                </a:solidFill>
                <a:latin typeface="Times New Roman"/>
                <a:ea typeface="Times New Roman"/>
                <a:cs typeface="Times New Roman"/>
                <a:sym typeface="Times New Roman"/>
              </a:rPr>
              <a:t>невозможно в предикатном употреблении: *</a:t>
            </a:r>
            <a:r>
              <a:rPr i="1" lang="ru" sz="1500">
                <a:solidFill>
                  <a:schemeClr val="dk1"/>
                </a:solidFill>
                <a:latin typeface="Times New Roman"/>
                <a:ea typeface="Times New Roman"/>
                <a:cs typeface="Times New Roman"/>
                <a:sym typeface="Times New Roman"/>
              </a:rPr>
              <a:t>Петя и Катя – родные, но Петя и Катя – родня/родственники</a:t>
            </a:r>
            <a:r>
              <a:rPr lang="ru" sz="1500">
                <a:solidFill>
                  <a:schemeClr val="dk1"/>
                </a:solidFill>
                <a:latin typeface="Times New Roman"/>
                <a:ea typeface="Times New Roman"/>
                <a:cs typeface="Times New Roman"/>
                <a:sym typeface="Times New Roman"/>
              </a:rPr>
              <a:t>. Можно при этом </a:t>
            </a:r>
            <a:r>
              <a:rPr i="1" lang="ru" sz="1500">
                <a:solidFill>
                  <a:schemeClr val="dk1"/>
                </a:solidFill>
                <a:latin typeface="Times New Roman"/>
                <a:ea typeface="Times New Roman"/>
                <a:cs typeface="Times New Roman"/>
                <a:sym typeface="Times New Roman"/>
              </a:rPr>
              <a:t>Петя и Катя – Васины родные. </a:t>
            </a:r>
            <a:r>
              <a:rPr lang="ru" sz="1500">
                <a:solidFill>
                  <a:schemeClr val="dk1"/>
                </a:solidFill>
                <a:latin typeface="Times New Roman"/>
                <a:ea typeface="Times New Roman"/>
                <a:cs typeface="Times New Roman"/>
                <a:sym typeface="Times New Roman"/>
              </a:rPr>
              <a:t>Оно вообще употребляется только конкретно-референтно, странно ??</a:t>
            </a:r>
            <a:r>
              <a:rPr i="1" lang="ru" sz="1500">
                <a:solidFill>
                  <a:schemeClr val="dk1"/>
                </a:solidFill>
                <a:latin typeface="Times New Roman"/>
                <a:ea typeface="Times New Roman"/>
                <a:cs typeface="Times New Roman"/>
                <a:sym typeface="Times New Roman"/>
              </a:rPr>
              <a:t>К нему приехали какие-то родные, ??У тебя есть какие-то родные? </a:t>
            </a:r>
            <a:endParaRPr i="1" sz="15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i="1" sz="1500">
              <a:solidFill>
                <a:schemeClr val="dk1"/>
              </a:solidFill>
              <a:latin typeface="Times New Roman"/>
              <a:ea typeface="Times New Roman"/>
              <a:cs typeface="Times New Roman"/>
              <a:sym typeface="Times New Roman"/>
            </a:endParaRPr>
          </a:p>
          <a:p>
            <a:pPr indent="0" lvl="0" marL="0" rtl="0" algn="l">
              <a:lnSpc>
                <a:spcPct val="95000"/>
              </a:lnSpc>
              <a:spcBef>
                <a:spcPts val="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990"/>
              <a:buFont typeface="Calibri"/>
              <a:buNone/>
            </a:pPr>
            <a:r>
              <a:rPr lang="ru" sz="2640">
                <a:latin typeface="Times New Roman"/>
                <a:ea typeface="Times New Roman"/>
                <a:cs typeface="Times New Roman"/>
                <a:sym typeface="Times New Roman"/>
              </a:rPr>
              <a:t>Референциальные приемы моделирования фокуса эмпатии и внутренней речи</a:t>
            </a:r>
            <a:endParaRPr sz="1920">
              <a:latin typeface="Times New Roman"/>
              <a:ea typeface="Times New Roman"/>
              <a:cs typeface="Times New Roman"/>
              <a:sym typeface="Times New Roman"/>
            </a:endParaRPr>
          </a:p>
        </p:txBody>
      </p:sp>
      <p:sp>
        <p:nvSpPr>
          <p:cNvPr id="145" name="Google Shape;145;p28"/>
          <p:cNvSpPr txBox="1"/>
          <p:nvPr>
            <p:ph idx="1" type="body"/>
          </p:nvPr>
        </p:nvSpPr>
        <p:spPr>
          <a:xfrm>
            <a:off x="311700" y="1367450"/>
            <a:ext cx="8520600" cy="3605700"/>
          </a:xfrm>
          <a:prstGeom prst="rect">
            <a:avLst/>
          </a:prstGeom>
        </p:spPr>
        <p:txBody>
          <a:bodyPr anchorCtr="0" anchor="t" bIns="91425" lIns="91425" spcFirstLastPara="1" rIns="91425" wrap="square" tIns="91425">
            <a:noAutofit/>
          </a:bodyPr>
          <a:lstStyle/>
          <a:p>
            <a:pPr indent="-139700" lvl="0" marL="228600" rtl="0" algn="l">
              <a:lnSpc>
                <a:spcPct val="90000"/>
              </a:lnSpc>
              <a:spcBef>
                <a:spcPts val="0"/>
              </a:spcBef>
              <a:spcAft>
                <a:spcPts val="0"/>
              </a:spcAft>
              <a:buClr>
                <a:schemeClr val="dk1"/>
              </a:buClr>
              <a:buSzPts val="1400"/>
              <a:buFont typeface="Times New Roman"/>
              <a:buChar char="•"/>
            </a:pPr>
            <a:r>
              <a:rPr lang="ru" sz="1400" u="sng">
                <a:solidFill>
                  <a:schemeClr val="dk1"/>
                </a:solidFill>
                <a:latin typeface="Times New Roman"/>
                <a:ea typeface="Times New Roman"/>
                <a:cs typeface="Times New Roman"/>
                <a:sym typeface="Times New Roman"/>
              </a:rPr>
              <a:t>Выбор номинаций</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эта противная</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ябеда Аглая с первой парты </a:t>
            </a:r>
            <a:r>
              <a:rPr lang="ru" sz="1400">
                <a:solidFill>
                  <a:schemeClr val="dk1"/>
                </a:solidFill>
                <a:latin typeface="Times New Roman"/>
                <a:ea typeface="Times New Roman"/>
                <a:cs typeface="Times New Roman"/>
                <a:sym typeface="Times New Roman"/>
              </a:rPr>
              <a:t>(взгляд одноклассника/цы); </a:t>
            </a:r>
            <a:r>
              <a:rPr i="1" lang="ru" sz="1400">
                <a:solidFill>
                  <a:schemeClr val="dk1"/>
                </a:solidFill>
                <a:latin typeface="Times New Roman"/>
                <a:ea typeface="Times New Roman"/>
                <a:cs typeface="Times New Roman"/>
                <a:sym typeface="Times New Roman"/>
              </a:rPr>
              <a:t>старательная, но не слишком способная ученица Аглая </a:t>
            </a:r>
            <a:r>
              <a:rPr lang="ru" sz="1400">
                <a:solidFill>
                  <a:schemeClr val="dk1"/>
                </a:solidFill>
                <a:latin typeface="Times New Roman"/>
                <a:ea typeface="Times New Roman"/>
                <a:cs typeface="Times New Roman"/>
                <a:sym typeface="Times New Roman"/>
              </a:rPr>
              <a:t>(взгляд учителя)</a:t>
            </a:r>
            <a:r>
              <a:rPr i="1" lang="ru" sz="1400">
                <a:solidFill>
                  <a:schemeClr val="dk1"/>
                </a:solidFill>
                <a:latin typeface="Times New Roman"/>
                <a:ea typeface="Times New Roman"/>
                <a:cs typeface="Times New Roman"/>
                <a:sym typeface="Times New Roman"/>
              </a:rPr>
              <a:t>  </a:t>
            </a:r>
            <a:r>
              <a:rPr lang="ru"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139700" lvl="0" marL="228600" rtl="0" algn="l">
              <a:lnSpc>
                <a:spcPct val="90000"/>
              </a:lnSpc>
              <a:spcBef>
                <a:spcPts val="1000"/>
              </a:spcBef>
              <a:spcAft>
                <a:spcPts val="0"/>
              </a:spcAft>
              <a:buClr>
                <a:schemeClr val="dk1"/>
              </a:buClr>
              <a:buSzPts val="1400"/>
              <a:buFont typeface="Times New Roman"/>
              <a:buChar char="•"/>
            </a:pPr>
            <a:r>
              <a:rPr lang="ru" sz="1400" u="sng">
                <a:solidFill>
                  <a:schemeClr val="dk1"/>
                </a:solidFill>
                <a:latin typeface="Times New Roman"/>
                <a:ea typeface="Times New Roman"/>
                <a:cs typeface="Times New Roman"/>
                <a:sym typeface="Times New Roman"/>
              </a:rPr>
              <a:t>Выбор реляционных имен </a:t>
            </a:r>
            <a:r>
              <a:rPr i="1" lang="ru" sz="1400">
                <a:solidFill>
                  <a:schemeClr val="dk1"/>
                </a:solidFill>
                <a:latin typeface="Times New Roman"/>
                <a:ea typeface="Times New Roman"/>
                <a:cs typeface="Times New Roman"/>
                <a:sym typeface="Times New Roman"/>
              </a:rPr>
              <a:t>(муж, жена, сын, дочь)</a:t>
            </a:r>
            <a:endParaRPr i="1" sz="1400">
              <a:solidFill>
                <a:schemeClr val="dk1"/>
              </a:solidFill>
              <a:latin typeface="Times New Roman"/>
              <a:ea typeface="Times New Roman"/>
              <a:cs typeface="Times New Roman"/>
              <a:sym typeface="Times New Roman"/>
            </a:endParaRPr>
          </a:p>
          <a:p>
            <a:pPr indent="0" lvl="0" marL="228600" rtl="0" algn="l">
              <a:lnSpc>
                <a:spcPct val="90000"/>
              </a:lnSpc>
              <a:spcBef>
                <a:spcPts val="1000"/>
              </a:spcBef>
              <a:spcAft>
                <a:spcPts val="0"/>
              </a:spcAft>
              <a:buNone/>
            </a:pPr>
            <a:r>
              <a:t/>
            </a:r>
            <a:endParaRPr i="1" sz="1400">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rPr lang="ru" sz="1400">
                <a:solidFill>
                  <a:schemeClr val="dk1"/>
                </a:solidFill>
                <a:latin typeface="Times New Roman"/>
                <a:ea typeface="Times New Roman"/>
                <a:cs typeface="Times New Roman"/>
                <a:sym typeface="Times New Roman"/>
              </a:rPr>
              <a:t>Сравните разные способы передачи оценки. Кому принадлежит оценка? В каком случае читатель становится зрителем в наибольшей мере? </a:t>
            </a:r>
            <a:endParaRPr sz="1400">
              <a:solidFill>
                <a:schemeClr val="dk1"/>
              </a:solidFill>
              <a:latin typeface="Times New Roman"/>
              <a:ea typeface="Times New Roman"/>
              <a:cs typeface="Times New Roman"/>
              <a:sym typeface="Times New Roman"/>
            </a:endParaRPr>
          </a:p>
          <a:p>
            <a:pPr indent="0" lvl="0" marL="228600" rtl="0" algn="l">
              <a:lnSpc>
                <a:spcPct val="9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203200" lvl="0" marL="228600" rtl="0" algn="l">
              <a:lnSpc>
                <a:spcPct val="90000"/>
              </a:lnSpc>
              <a:spcBef>
                <a:spcPts val="0"/>
              </a:spcBef>
              <a:spcAft>
                <a:spcPts val="0"/>
              </a:spcAft>
              <a:buClr>
                <a:schemeClr val="dk1"/>
              </a:buClr>
              <a:buSzPts val="1400"/>
              <a:buFont typeface="Times New Roman"/>
              <a:buChar char="•"/>
            </a:pPr>
            <a:r>
              <a:rPr i="1" lang="ru" sz="1400">
                <a:solidFill>
                  <a:schemeClr val="dk1"/>
                </a:solidFill>
                <a:latin typeface="Times New Roman"/>
                <a:ea typeface="Times New Roman"/>
                <a:cs typeface="Times New Roman"/>
                <a:sym typeface="Times New Roman"/>
              </a:rPr>
              <a:t>В комнату вошла красивая девушка</a:t>
            </a:r>
            <a:endParaRPr sz="1400">
              <a:solidFill>
                <a:schemeClr val="dk1"/>
              </a:solidFill>
              <a:latin typeface="Times New Roman"/>
              <a:ea typeface="Times New Roman"/>
              <a:cs typeface="Times New Roman"/>
              <a:sym typeface="Times New Roman"/>
            </a:endParaRPr>
          </a:p>
          <a:p>
            <a:pPr indent="-203200" lvl="0" marL="228600" rtl="0" algn="l">
              <a:lnSpc>
                <a:spcPct val="90000"/>
              </a:lnSpc>
              <a:spcBef>
                <a:spcPts val="1000"/>
              </a:spcBef>
              <a:spcAft>
                <a:spcPts val="0"/>
              </a:spcAft>
              <a:buClr>
                <a:schemeClr val="dk1"/>
              </a:buClr>
              <a:buSzPts val="1400"/>
              <a:buFont typeface="Times New Roman"/>
              <a:buChar char="•"/>
            </a:pPr>
            <a:r>
              <a:rPr i="1" lang="ru" sz="1400">
                <a:solidFill>
                  <a:schemeClr val="dk1"/>
                </a:solidFill>
                <a:latin typeface="Times New Roman"/>
                <a:ea typeface="Times New Roman"/>
                <a:cs typeface="Times New Roman"/>
                <a:sym typeface="Times New Roman"/>
              </a:rPr>
              <a:t>В комнату вошла девушка. Она показалась ему красивой</a:t>
            </a:r>
            <a:endParaRPr sz="1400">
              <a:solidFill>
                <a:schemeClr val="dk1"/>
              </a:solidFill>
              <a:latin typeface="Times New Roman"/>
              <a:ea typeface="Times New Roman"/>
              <a:cs typeface="Times New Roman"/>
              <a:sym typeface="Times New Roman"/>
            </a:endParaRPr>
          </a:p>
          <a:p>
            <a:pPr indent="-203200" lvl="0" marL="228600" rtl="0" algn="l">
              <a:lnSpc>
                <a:spcPct val="90000"/>
              </a:lnSpc>
              <a:spcBef>
                <a:spcPts val="1000"/>
              </a:spcBef>
              <a:spcAft>
                <a:spcPts val="0"/>
              </a:spcAft>
              <a:buClr>
                <a:schemeClr val="dk1"/>
              </a:buClr>
              <a:buSzPts val="1400"/>
              <a:buFont typeface="Times New Roman"/>
              <a:buChar char="•"/>
            </a:pPr>
            <a:r>
              <a:rPr i="1" lang="ru" sz="1400">
                <a:solidFill>
                  <a:schemeClr val="dk1"/>
                </a:solidFill>
                <a:latin typeface="Times New Roman"/>
                <a:ea typeface="Times New Roman"/>
                <a:cs typeface="Times New Roman"/>
                <a:sym typeface="Times New Roman"/>
              </a:rPr>
              <a:t>В комнату вошла девушка. Она была прекрасна</a:t>
            </a:r>
            <a:endParaRPr sz="1400">
              <a:solidFill>
                <a:schemeClr val="dk1"/>
              </a:solidFill>
              <a:latin typeface="Times New Roman"/>
              <a:ea typeface="Times New Roman"/>
              <a:cs typeface="Times New Roman"/>
              <a:sym typeface="Times New Roman"/>
            </a:endParaRPr>
          </a:p>
          <a:p>
            <a:pPr indent="0" lvl="0" marL="228600" rtl="0" algn="l">
              <a:lnSpc>
                <a:spcPct val="90000"/>
              </a:lnSpc>
              <a:spcBef>
                <a:spcPts val="1000"/>
              </a:spcBef>
              <a:spcAft>
                <a:spcPts val="0"/>
              </a:spcAft>
              <a:buNone/>
            </a:pPr>
            <a:r>
              <a:t/>
            </a:r>
            <a:endParaRPr i="1" sz="1400">
              <a:solidFill>
                <a:schemeClr val="dk1"/>
              </a:solidFill>
              <a:latin typeface="Times New Roman"/>
              <a:ea typeface="Times New Roman"/>
              <a:cs typeface="Times New Roman"/>
              <a:sym typeface="Times New Roman"/>
            </a:endParaRPr>
          </a:p>
          <a:p>
            <a:pPr indent="0" lvl="0" marL="0" rtl="0" algn="l">
              <a:lnSpc>
                <a:spcPct val="90000"/>
              </a:lnSpc>
              <a:spcBef>
                <a:spcPts val="1000"/>
              </a:spcBef>
              <a:spcAft>
                <a:spcPts val="0"/>
              </a:spcAft>
              <a:buNone/>
            </a:pPr>
            <a:r>
              <a:rPr lang="ru" sz="1400">
                <a:solidFill>
                  <a:schemeClr val="dk1"/>
                </a:solidFill>
                <a:latin typeface="Times New Roman"/>
                <a:ea typeface="Times New Roman"/>
                <a:cs typeface="Times New Roman"/>
                <a:sym typeface="Times New Roman"/>
              </a:rPr>
              <a:t>Взгляд изнутри, глазами героя</a:t>
            </a:r>
            <a:endParaRPr i="1" sz="14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2620">
                <a:latin typeface="Times New Roman"/>
                <a:ea typeface="Times New Roman"/>
                <a:cs typeface="Times New Roman"/>
                <a:sym typeface="Times New Roman"/>
              </a:rPr>
              <a:t>Проблемы кореферентности и онтологии</a:t>
            </a:r>
            <a:endParaRPr sz="2620">
              <a:latin typeface="Times New Roman"/>
              <a:ea typeface="Times New Roman"/>
              <a:cs typeface="Times New Roman"/>
              <a:sym typeface="Times New Roman"/>
            </a:endParaRPr>
          </a:p>
        </p:txBody>
      </p:sp>
      <p:sp>
        <p:nvSpPr>
          <p:cNvPr id="151" name="Google Shape;151;p29"/>
          <p:cNvSpPr txBox="1"/>
          <p:nvPr>
            <p:ph idx="1" type="body"/>
          </p:nvPr>
        </p:nvSpPr>
        <p:spPr>
          <a:xfrm>
            <a:off x="311700" y="1152475"/>
            <a:ext cx="8520600" cy="3920400"/>
          </a:xfrm>
          <a:prstGeom prst="rect">
            <a:avLst/>
          </a:prstGeom>
        </p:spPr>
        <p:txBody>
          <a:bodyPr anchorCtr="0" anchor="t" bIns="91425" lIns="91425" spcFirstLastPara="1" rIns="91425" wrap="square" tIns="91425">
            <a:normAutofit/>
          </a:bodyPr>
          <a:lstStyle/>
          <a:p>
            <a:pPr indent="457200" lvl="0" marL="0" rtl="0" algn="r">
              <a:spcBef>
                <a:spcPts val="0"/>
              </a:spcBef>
              <a:spcAft>
                <a:spcPts val="0"/>
              </a:spcAft>
              <a:buNone/>
            </a:pPr>
            <a:r>
              <a:rPr b="1" lang="ru" sz="1100" u="sng">
                <a:solidFill>
                  <a:schemeClr val="hlink"/>
                </a:solidFill>
                <a:latin typeface="Times New Roman"/>
                <a:ea typeface="Times New Roman"/>
                <a:cs typeface="Times New Roman"/>
                <a:sym typeface="Times New Roman"/>
                <a:hlinkClick r:id="rId3"/>
              </a:rPr>
              <a:t>https://miraculousladybug.fandom.com/wiki/Miraculous_Ladybug_Wiki</a:t>
            </a:r>
            <a:endParaRPr b="1" sz="2300">
              <a:solidFill>
                <a:schemeClr val="dk1"/>
              </a:solidFill>
              <a:latin typeface="Times New Roman"/>
              <a:ea typeface="Times New Roman"/>
              <a:cs typeface="Times New Roman"/>
              <a:sym typeface="Times New Roman"/>
            </a:endParaRPr>
          </a:p>
          <a:p>
            <a:pPr indent="0" lvl="0" marL="1828800" rtl="0" algn="l">
              <a:spcBef>
                <a:spcPts val="2400"/>
              </a:spcBef>
              <a:spcAft>
                <a:spcPts val="0"/>
              </a:spcAft>
              <a:buClr>
                <a:schemeClr val="dk1"/>
              </a:buClr>
              <a:buSzPts val="1100"/>
              <a:buFont typeface="Arial"/>
              <a:buNone/>
            </a:pPr>
            <a:r>
              <a:rPr b="1" lang="ru" sz="2300">
                <a:solidFill>
                  <a:schemeClr val="dk1"/>
                </a:solidFill>
                <a:latin typeface="Calibri"/>
                <a:ea typeface="Calibri"/>
                <a:cs typeface="Calibri"/>
                <a:sym typeface="Calibri"/>
              </a:rPr>
              <a:t>     Chloé Bourgeois</a:t>
            </a:r>
            <a:r>
              <a:rPr b="1" lang="ru" sz="2300">
                <a:solidFill>
                  <a:schemeClr val="dk1"/>
                </a:solidFill>
              </a:rPr>
              <a:t>	</a:t>
            </a:r>
            <a:r>
              <a:rPr b="1" lang="ru" sz="2300">
                <a:solidFill>
                  <a:schemeClr val="dk1"/>
                </a:solidFill>
                <a:latin typeface="Calibri"/>
                <a:ea typeface="Calibri"/>
                <a:cs typeface="Calibri"/>
                <a:sym typeface="Calibri"/>
              </a:rPr>
              <a:t>Marinette Dupain-Cheng</a:t>
            </a:r>
            <a:endParaRPr b="1" sz="2300">
              <a:solidFill>
                <a:schemeClr val="dk1"/>
              </a:solidFill>
              <a:latin typeface="Calibri"/>
              <a:ea typeface="Calibri"/>
              <a:cs typeface="Calibri"/>
              <a:sym typeface="Calibri"/>
            </a:endParaRPr>
          </a:p>
          <a:p>
            <a:pPr indent="457200" lvl="0" marL="0" rtl="0" algn="l">
              <a:spcBef>
                <a:spcPts val="600"/>
              </a:spcBef>
              <a:spcAft>
                <a:spcPts val="0"/>
              </a:spcAft>
              <a:buNone/>
            </a:pPr>
            <a:r>
              <a:rPr b="1" lang="ru" sz="1700">
                <a:solidFill>
                  <a:schemeClr val="dk1"/>
                </a:solidFill>
                <a:latin typeface="Calibri"/>
                <a:ea typeface="Calibri"/>
                <a:cs typeface="Calibri"/>
                <a:sym typeface="Calibri"/>
              </a:rPr>
              <a:t>Queen Bee</a:t>
            </a:r>
            <a:endParaRPr b="1" sz="1700">
              <a:solidFill>
                <a:schemeClr val="dk1"/>
              </a:solidFill>
              <a:latin typeface="Calibri"/>
              <a:ea typeface="Calibri"/>
              <a:cs typeface="Calibri"/>
              <a:sym typeface="Calibri"/>
            </a:endParaRPr>
          </a:p>
          <a:p>
            <a:pPr indent="457200" lvl="0" marL="6858000" rtl="0" algn="l">
              <a:spcBef>
                <a:spcPts val="1200"/>
              </a:spcBef>
              <a:spcAft>
                <a:spcPts val="0"/>
              </a:spcAft>
              <a:buNone/>
            </a:pPr>
            <a:r>
              <a:rPr b="1" lang="ru" sz="1700">
                <a:solidFill>
                  <a:schemeClr val="dk1"/>
                </a:solidFill>
                <a:latin typeface="Calibri"/>
                <a:ea typeface="Calibri"/>
                <a:cs typeface="Calibri"/>
                <a:sym typeface="Calibri"/>
              </a:rPr>
              <a:t>Ladybug</a:t>
            </a:r>
            <a:endParaRPr b="1" sz="1700">
              <a:solidFill>
                <a:schemeClr val="dk1"/>
              </a:solidFill>
              <a:latin typeface="Calibri"/>
              <a:ea typeface="Calibri"/>
              <a:cs typeface="Calibri"/>
              <a:sym typeface="Calibri"/>
            </a:endParaRPr>
          </a:p>
          <a:p>
            <a:pPr indent="457200" lvl="0" marL="0" rtl="0" algn="l">
              <a:spcBef>
                <a:spcPts val="1200"/>
              </a:spcBef>
              <a:spcAft>
                <a:spcPts val="0"/>
              </a:spcAft>
              <a:buNone/>
            </a:pPr>
            <a:r>
              <a:t/>
            </a:r>
            <a:endParaRPr b="1" sz="1700">
              <a:solidFill>
                <a:schemeClr val="dk1"/>
              </a:solidFill>
              <a:latin typeface="Calibri"/>
              <a:ea typeface="Calibri"/>
              <a:cs typeface="Calibri"/>
              <a:sym typeface="Calibri"/>
            </a:endParaRPr>
          </a:p>
          <a:p>
            <a:pPr indent="457200" lvl="0" marL="0" rtl="0" algn="l">
              <a:spcBef>
                <a:spcPts val="1200"/>
              </a:spcBef>
              <a:spcAft>
                <a:spcPts val="0"/>
              </a:spcAft>
              <a:buNone/>
            </a:pPr>
            <a:r>
              <a:rPr b="1" lang="ru" sz="1700">
                <a:solidFill>
                  <a:schemeClr val="dk1"/>
                </a:solidFill>
                <a:latin typeface="Calibri"/>
                <a:ea typeface="Calibri"/>
                <a:cs typeface="Calibri"/>
                <a:sym typeface="Calibri"/>
              </a:rPr>
              <a:t>Queen Wasp</a:t>
            </a:r>
            <a:endParaRPr b="1" sz="1700">
              <a:solidFill>
                <a:schemeClr val="dk1"/>
              </a:solidFill>
              <a:latin typeface="Calibri"/>
              <a:ea typeface="Calibri"/>
              <a:cs typeface="Calibri"/>
              <a:sym typeface="Calibri"/>
            </a:endParaRPr>
          </a:p>
          <a:p>
            <a:pPr indent="457200" lvl="0" marL="0" rtl="0" algn="l">
              <a:spcBef>
                <a:spcPts val="1200"/>
              </a:spcBef>
              <a:spcAft>
                <a:spcPts val="1200"/>
              </a:spcAft>
              <a:buNone/>
            </a:pPr>
            <a:r>
              <a:t/>
            </a:r>
            <a:endParaRPr b="1" sz="1100">
              <a:solidFill>
                <a:schemeClr val="dk1"/>
              </a:solidFill>
            </a:endParaRPr>
          </a:p>
        </p:txBody>
      </p:sp>
      <p:pic>
        <p:nvPicPr>
          <p:cNvPr descr="Queen_Bee_Transformation_(22)" id="152" name="Google Shape;152;p29"/>
          <p:cNvPicPr preferRelativeResize="0"/>
          <p:nvPr/>
        </p:nvPicPr>
        <p:blipFill>
          <a:blip r:embed="rId4">
            <a:alphaModFix/>
          </a:blip>
          <a:stretch>
            <a:fillRect/>
          </a:stretch>
        </p:blipFill>
        <p:spPr>
          <a:xfrm>
            <a:off x="311700" y="1152475"/>
            <a:ext cx="1951450" cy="1098850"/>
          </a:xfrm>
          <a:prstGeom prst="rect">
            <a:avLst/>
          </a:prstGeom>
          <a:noFill/>
          <a:ln>
            <a:noFill/>
          </a:ln>
        </p:spPr>
      </p:pic>
      <p:pic>
        <p:nvPicPr>
          <p:cNvPr descr="Queen_Wasp_(341)" id="153" name="Google Shape;153;p29"/>
          <p:cNvPicPr preferRelativeResize="0"/>
          <p:nvPr/>
        </p:nvPicPr>
        <p:blipFill>
          <a:blip r:embed="rId5">
            <a:alphaModFix/>
          </a:blip>
          <a:stretch>
            <a:fillRect/>
          </a:stretch>
        </p:blipFill>
        <p:spPr>
          <a:xfrm>
            <a:off x="311700" y="3933500"/>
            <a:ext cx="1876425" cy="1000075"/>
          </a:xfrm>
          <a:prstGeom prst="rect">
            <a:avLst/>
          </a:prstGeom>
          <a:noFill/>
          <a:ln>
            <a:noFill/>
          </a:ln>
        </p:spPr>
      </p:pic>
      <p:pic>
        <p:nvPicPr>
          <p:cNvPr descr="Chloé Bourgeois Square" id="154" name="Google Shape;154;p29"/>
          <p:cNvPicPr preferRelativeResize="0"/>
          <p:nvPr/>
        </p:nvPicPr>
        <p:blipFill>
          <a:blip r:embed="rId6">
            <a:alphaModFix/>
          </a:blip>
          <a:stretch>
            <a:fillRect/>
          </a:stretch>
        </p:blipFill>
        <p:spPr>
          <a:xfrm>
            <a:off x="2584825" y="2385013"/>
            <a:ext cx="1876424" cy="1876397"/>
          </a:xfrm>
          <a:prstGeom prst="rect">
            <a:avLst/>
          </a:prstGeom>
          <a:noFill/>
          <a:ln>
            <a:noFill/>
          </a:ln>
        </p:spPr>
      </p:pic>
      <p:pic>
        <p:nvPicPr>
          <p:cNvPr descr="Marinette Dupain-Cheng (S6) Square" id="155" name="Google Shape;155;p29"/>
          <p:cNvPicPr preferRelativeResize="0"/>
          <p:nvPr/>
        </p:nvPicPr>
        <p:blipFill>
          <a:blip r:embed="rId7">
            <a:alphaModFix/>
          </a:blip>
          <a:stretch>
            <a:fillRect/>
          </a:stretch>
        </p:blipFill>
        <p:spPr>
          <a:xfrm>
            <a:off x="5043500" y="2385000"/>
            <a:ext cx="1876424" cy="1876424"/>
          </a:xfrm>
          <a:prstGeom prst="rect">
            <a:avLst/>
          </a:prstGeom>
          <a:noFill/>
          <a:ln>
            <a:noFill/>
          </a:ln>
        </p:spPr>
      </p:pic>
      <p:pic>
        <p:nvPicPr>
          <p:cNvPr descr="Ladybug Square" id="156" name="Google Shape;156;p29"/>
          <p:cNvPicPr preferRelativeResize="0"/>
          <p:nvPr/>
        </p:nvPicPr>
        <p:blipFill>
          <a:blip r:embed="rId8">
            <a:alphaModFix/>
          </a:blip>
          <a:stretch>
            <a:fillRect/>
          </a:stretch>
        </p:blipFill>
        <p:spPr>
          <a:xfrm>
            <a:off x="7059225" y="3245750"/>
            <a:ext cx="1687825" cy="1687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7786"/>
              <a:buFont typeface="Arial"/>
              <a:buNone/>
            </a:pPr>
            <a:r>
              <a:rPr lang="ru" sz="2620">
                <a:latin typeface="Times New Roman"/>
                <a:ea typeface="Times New Roman"/>
                <a:cs typeface="Times New Roman"/>
                <a:sym typeface="Times New Roman"/>
              </a:rPr>
              <a:t>Проблемы кореферентности и онтологии</a:t>
            </a:r>
            <a:endParaRPr/>
          </a:p>
        </p:txBody>
      </p:sp>
      <p:sp>
        <p:nvSpPr>
          <p:cNvPr id="162" name="Google Shape;162;p30"/>
          <p:cNvSpPr txBox="1"/>
          <p:nvPr>
            <p:ph idx="1" type="body"/>
          </p:nvPr>
        </p:nvSpPr>
        <p:spPr>
          <a:xfrm>
            <a:off x="311700" y="1152475"/>
            <a:ext cx="8520600" cy="3941700"/>
          </a:xfrm>
          <a:prstGeom prst="rect">
            <a:avLst/>
          </a:prstGeom>
        </p:spPr>
        <p:txBody>
          <a:bodyPr anchorCtr="0" anchor="t" bIns="91425" lIns="91425" spcFirstLastPara="1" rIns="91425" wrap="square" tIns="91425">
            <a:normAutofit fontScale="77500" lnSpcReduction="20000"/>
          </a:bodyPr>
          <a:lstStyle/>
          <a:p>
            <a:pPr indent="-354763" lvl="0" marL="457200" rtl="0" algn="l">
              <a:spcBef>
                <a:spcPts val="0"/>
              </a:spcBef>
              <a:spcAft>
                <a:spcPts val="0"/>
              </a:spcAft>
              <a:buClr>
                <a:schemeClr val="dk1"/>
              </a:buClr>
              <a:buSzPct val="100000"/>
              <a:buFont typeface="Times New Roman"/>
              <a:buAutoNum type="arabicPeriod"/>
            </a:pPr>
            <a:r>
              <a:rPr lang="ru" sz="2563">
                <a:solidFill>
                  <a:schemeClr val="dk1"/>
                </a:solidFill>
                <a:latin typeface="Times New Roman"/>
                <a:ea typeface="Times New Roman"/>
                <a:cs typeface="Times New Roman"/>
                <a:sym typeface="Times New Roman"/>
              </a:rPr>
              <a:t>Chlo</a:t>
            </a:r>
            <a:r>
              <a:rPr lang="ru" sz="2563">
                <a:solidFill>
                  <a:schemeClr val="dk1"/>
                </a:solidFill>
                <a:latin typeface="Times New Roman"/>
                <a:ea typeface="Times New Roman"/>
                <a:cs typeface="Times New Roman"/>
                <a:sym typeface="Times New Roman"/>
              </a:rPr>
              <a:t>é</a:t>
            </a:r>
            <a:r>
              <a:rPr lang="ru" sz="2563">
                <a:solidFill>
                  <a:schemeClr val="dk1"/>
                </a:solidFill>
                <a:latin typeface="Times New Roman"/>
                <a:ea typeface="Times New Roman"/>
                <a:cs typeface="Times New Roman"/>
                <a:sym typeface="Times New Roman"/>
              </a:rPr>
              <a:t> не нравится Marinette.</a:t>
            </a:r>
            <a:endParaRPr sz="2563">
              <a:solidFill>
                <a:schemeClr val="dk1"/>
              </a:solidFill>
              <a:latin typeface="Times New Roman"/>
              <a:ea typeface="Times New Roman"/>
              <a:cs typeface="Times New Roman"/>
              <a:sym typeface="Times New Roman"/>
            </a:endParaRPr>
          </a:p>
          <a:p>
            <a:pPr indent="-354763" lvl="0" marL="457200" rtl="0" algn="l">
              <a:spcBef>
                <a:spcPts val="0"/>
              </a:spcBef>
              <a:spcAft>
                <a:spcPts val="0"/>
              </a:spcAft>
              <a:buClr>
                <a:schemeClr val="dk1"/>
              </a:buClr>
              <a:buSzPct val="100000"/>
              <a:buFont typeface="Times New Roman"/>
              <a:buAutoNum type="arabicPeriod"/>
            </a:pPr>
            <a:r>
              <a:rPr lang="ru" sz="2563">
                <a:solidFill>
                  <a:schemeClr val="dk1"/>
                </a:solidFill>
                <a:latin typeface="Times New Roman"/>
                <a:ea typeface="Times New Roman"/>
                <a:cs typeface="Times New Roman"/>
                <a:sym typeface="Times New Roman"/>
              </a:rPr>
              <a:t>Chlo</a:t>
            </a:r>
            <a:r>
              <a:rPr lang="ru" sz="2563">
                <a:solidFill>
                  <a:schemeClr val="dk1"/>
                </a:solidFill>
                <a:latin typeface="Times New Roman"/>
                <a:ea typeface="Times New Roman"/>
                <a:cs typeface="Times New Roman"/>
                <a:sym typeface="Times New Roman"/>
              </a:rPr>
              <a:t>é</a:t>
            </a:r>
            <a:r>
              <a:rPr lang="ru" sz="2563">
                <a:solidFill>
                  <a:schemeClr val="dk1"/>
                </a:solidFill>
                <a:latin typeface="Times New Roman"/>
                <a:ea typeface="Times New Roman"/>
                <a:cs typeface="Times New Roman"/>
                <a:sym typeface="Times New Roman"/>
              </a:rPr>
              <a:t> обожает Ladybug.</a:t>
            </a:r>
            <a:endParaRPr sz="2563">
              <a:solidFill>
                <a:schemeClr val="dk1"/>
              </a:solidFill>
              <a:latin typeface="Times New Roman"/>
              <a:ea typeface="Times New Roman"/>
              <a:cs typeface="Times New Roman"/>
              <a:sym typeface="Times New Roman"/>
            </a:endParaRPr>
          </a:p>
          <a:p>
            <a:pPr indent="-354763" lvl="0" marL="457200" rtl="0" algn="l">
              <a:spcBef>
                <a:spcPts val="0"/>
              </a:spcBef>
              <a:spcAft>
                <a:spcPts val="0"/>
              </a:spcAft>
              <a:buClr>
                <a:schemeClr val="dk1"/>
              </a:buClr>
              <a:buSzPct val="100000"/>
              <a:buFont typeface="Times New Roman"/>
              <a:buAutoNum type="arabicPeriod"/>
            </a:pPr>
            <a:r>
              <a:rPr lang="ru" sz="2563">
                <a:solidFill>
                  <a:schemeClr val="dk1"/>
                </a:solidFill>
                <a:latin typeface="Times New Roman"/>
                <a:ea typeface="Times New Roman"/>
                <a:cs typeface="Times New Roman"/>
                <a:sym typeface="Times New Roman"/>
              </a:rPr>
              <a:t>Queen Bee помогла Ladybug.</a:t>
            </a:r>
            <a:endParaRPr sz="2563">
              <a:solidFill>
                <a:schemeClr val="dk1"/>
              </a:solidFill>
              <a:latin typeface="Times New Roman"/>
              <a:ea typeface="Times New Roman"/>
              <a:cs typeface="Times New Roman"/>
              <a:sym typeface="Times New Roman"/>
            </a:endParaRPr>
          </a:p>
          <a:p>
            <a:pPr indent="-354763" lvl="0" marL="457200" rtl="0" algn="l">
              <a:spcBef>
                <a:spcPts val="0"/>
              </a:spcBef>
              <a:spcAft>
                <a:spcPts val="0"/>
              </a:spcAft>
              <a:buClr>
                <a:schemeClr val="dk1"/>
              </a:buClr>
              <a:buSzPct val="100000"/>
              <a:buFont typeface="Times New Roman"/>
              <a:buAutoNum type="arabicPeriod"/>
            </a:pPr>
            <a:r>
              <a:rPr lang="ru" sz="2563">
                <a:solidFill>
                  <a:schemeClr val="dk1"/>
                </a:solidFill>
                <a:latin typeface="Times New Roman"/>
                <a:ea typeface="Times New Roman"/>
                <a:cs typeface="Times New Roman"/>
                <a:sym typeface="Times New Roman"/>
              </a:rPr>
              <a:t>Chloé помогла Ladybug.</a:t>
            </a:r>
            <a:endParaRPr sz="2563">
              <a:solidFill>
                <a:schemeClr val="dk1"/>
              </a:solidFill>
              <a:latin typeface="Times New Roman"/>
              <a:ea typeface="Times New Roman"/>
              <a:cs typeface="Times New Roman"/>
              <a:sym typeface="Times New Roman"/>
            </a:endParaRPr>
          </a:p>
          <a:p>
            <a:pPr indent="-354763" lvl="0" marL="457200" rtl="0" algn="l">
              <a:spcBef>
                <a:spcPts val="0"/>
              </a:spcBef>
              <a:spcAft>
                <a:spcPts val="0"/>
              </a:spcAft>
              <a:buClr>
                <a:schemeClr val="dk1"/>
              </a:buClr>
              <a:buSzPct val="100000"/>
              <a:buFont typeface="Times New Roman"/>
              <a:buAutoNum type="arabicPeriod"/>
            </a:pPr>
            <a:r>
              <a:rPr lang="ru" sz="2563">
                <a:solidFill>
                  <a:schemeClr val="dk1"/>
                </a:solidFill>
                <a:latin typeface="Times New Roman"/>
                <a:ea typeface="Times New Roman"/>
                <a:cs typeface="Times New Roman"/>
                <a:sym typeface="Times New Roman"/>
              </a:rPr>
              <a:t>Queen Bee обиделась на Ladybug.</a:t>
            </a:r>
            <a:endParaRPr sz="2563">
              <a:solidFill>
                <a:schemeClr val="dk1"/>
              </a:solidFill>
              <a:latin typeface="Times New Roman"/>
              <a:ea typeface="Times New Roman"/>
              <a:cs typeface="Times New Roman"/>
              <a:sym typeface="Times New Roman"/>
            </a:endParaRPr>
          </a:p>
          <a:p>
            <a:pPr indent="-354763" lvl="0" marL="457200" rtl="0" algn="l">
              <a:spcBef>
                <a:spcPts val="0"/>
              </a:spcBef>
              <a:spcAft>
                <a:spcPts val="0"/>
              </a:spcAft>
              <a:buClr>
                <a:schemeClr val="dk1"/>
              </a:buClr>
              <a:buSzPct val="100000"/>
              <a:buFont typeface="Times New Roman"/>
              <a:buAutoNum type="arabicPeriod"/>
            </a:pPr>
            <a:r>
              <a:rPr lang="ru" sz="2563">
                <a:solidFill>
                  <a:schemeClr val="dk1"/>
                </a:solidFill>
                <a:latin typeface="Times New Roman"/>
                <a:ea typeface="Times New Roman"/>
                <a:cs typeface="Times New Roman"/>
                <a:sym typeface="Times New Roman"/>
              </a:rPr>
              <a:t>Queen Wasp ненавидит Ladybug.</a:t>
            </a:r>
            <a:endParaRPr sz="2563">
              <a:solidFill>
                <a:schemeClr val="dk1"/>
              </a:solidFill>
              <a:latin typeface="Times New Roman"/>
              <a:ea typeface="Times New Roman"/>
              <a:cs typeface="Times New Roman"/>
              <a:sym typeface="Times New Roman"/>
            </a:endParaRPr>
          </a:p>
          <a:p>
            <a:pPr indent="-354763" lvl="0" marL="457200" rtl="0" algn="l">
              <a:spcBef>
                <a:spcPts val="0"/>
              </a:spcBef>
              <a:spcAft>
                <a:spcPts val="0"/>
              </a:spcAft>
              <a:buClr>
                <a:schemeClr val="dk1"/>
              </a:buClr>
              <a:buSzPct val="100000"/>
              <a:buFont typeface="Times New Roman"/>
              <a:buAutoNum type="arabicPeriod"/>
            </a:pPr>
            <a:r>
              <a:rPr lang="ru" sz="2563">
                <a:solidFill>
                  <a:schemeClr val="dk1"/>
                </a:solidFill>
                <a:latin typeface="Times New Roman"/>
                <a:ea typeface="Times New Roman"/>
                <a:cs typeface="Times New Roman"/>
                <a:sym typeface="Times New Roman"/>
              </a:rPr>
              <a:t>Marinette знает, что Queen Bee – это Chlo</a:t>
            </a:r>
            <a:r>
              <a:rPr lang="ru" sz="2563">
                <a:solidFill>
                  <a:schemeClr val="dk1"/>
                </a:solidFill>
                <a:latin typeface="Times New Roman"/>
                <a:ea typeface="Times New Roman"/>
                <a:cs typeface="Times New Roman"/>
                <a:sym typeface="Times New Roman"/>
              </a:rPr>
              <a:t>é</a:t>
            </a:r>
            <a:r>
              <a:rPr lang="ru" sz="2563">
                <a:solidFill>
                  <a:schemeClr val="dk1"/>
                </a:solidFill>
                <a:latin typeface="Times New Roman"/>
                <a:ea typeface="Times New Roman"/>
                <a:cs typeface="Times New Roman"/>
                <a:sym typeface="Times New Roman"/>
              </a:rPr>
              <a:t>.</a:t>
            </a:r>
            <a:endParaRPr sz="2563">
              <a:solidFill>
                <a:schemeClr val="dk1"/>
              </a:solidFill>
              <a:latin typeface="Times New Roman"/>
              <a:ea typeface="Times New Roman"/>
              <a:cs typeface="Times New Roman"/>
              <a:sym typeface="Times New Roman"/>
            </a:endParaRPr>
          </a:p>
          <a:p>
            <a:pPr indent="-354763" lvl="0" marL="457200" rtl="0" algn="l">
              <a:spcBef>
                <a:spcPts val="0"/>
              </a:spcBef>
              <a:spcAft>
                <a:spcPts val="0"/>
              </a:spcAft>
              <a:buClr>
                <a:schemeClr val="dk1"/>
              </a:buClr>
              <a:buSzPct val="100000"/>
              <a:buFont typeface="Times New Roman"/>
              <a:buAutoNum type="arabicPeriod"/>
            </a:pPr>
            <a:r>
              <a:rPr lang="ru" sz="2563">
                <a:solidFill>
                  <a:schemeClr val="dk1"/>
                </a:solidFill>
                <a:latin typeface="Times New Roman"/>
                <a:ea typeface="Times New Roman"/>
                <a:cs typeface="Times New Roman"/>
                <a:sym typeface="Times New Roman"/>
              </a:rPr>
              <a:t>Marinette знает, что Chlo</a:t>
            </a:r>
            <a:r>
              <a:rPr lang="ru" sz="2563">
                <a:solidFill>
                  <a:schemeClr val="dk1"/>
                </a:solidFill>
                <a:latin typeface="Times New Roman"/>
                <a:ea typeface="Times New Roman"/>
                <a:cs typeface="Times New Roman"/>
                <a:sym typeface="Times New Roman"/>
              </a:rPr>
              <a:t>é – это Queen Bee.</a:t>
            </a:r>
            <a:endParaRPr sz="2563">
              <a:solidFill>
                <a:schemeClr val="dk1"/>
              </a:solidFill>
              <a:latin typeface="Times New Roman"/>
              <a:ea typeface="Times New Roman"/>
              <a:cs typeface="Times New Roman"/>
              <a:sym typeface="Times New Roman"/>
            </a:endParaRPr>
          </a:p>
          <a:p>
            <a:pPr indent="-354763" lvl="0" marL="457200" rtl="0" algn="l">
              <a:spcBef>
                <a:spcPts val="0"/>
              </a:spcBef>
              <a:spcAft>
                <a:spcPts val="0"/>
              </a:spcAft>
              <a:buClr>
                <a:schemeClr val="dk1"/>
              </a:buClr>
              <a:buSzPct val="100000"/>
              <a:buFont typeface="Times New Roman"/>
              <a:buAutoNum type="arabicPeriod"/>
            </a:pPr>
            <a:r>
              <a:rPr lang="ru" sz="2563">
                <a:solidFill>
                  <a:schemeClr val="dk1"/>
                </a:solidFill>
                <a:latin typeface="Times New Roman"/>
                <a:ea typeface="Times New Roman"/>
                <a:cs typeface="Times New Roman"/>
                <a:sym typeface="Times New Roman"/>
              </a:rPr>
              <a:t>Ladybug может победить Queen Wasp. </a:t>
            </a:r>
            <a:endParaRPr b="1" sz="2663">
              <a:solidFill>
                <a:schemeClr val="dk1"/>
              </a:solidFill>
              <a:latin typeface="Times New Roman"/>
              <a:ea typeface="Times New Roman"/>
              <a:cs typeface="Times New Roman"/>
              <a:sym typeface="Times New Roman"/>
            </a:endParaRPr>
          </a:p>
          <a:p>
            <a:pPr indent="0" lvl="0" marL="1828800" rtl="0" algn="r">
              <a:spcBef>
                <a:spcPts val="2400"/>
              </a:spcBef>
              <a:spcAft>
                <a:spcPts val="0"/>
              </a:spcAft>
              <a:buNone/>
            </a:pPr>
            <a:r>
              <a:rPr b="1" lang="ru" sz="2300">
                <a:solidFill>
                  <a:schemeClr val="dk1"/>
                </a:solidFill>
                <a:latin typeface="Times New Roman"/>
                <a:ea typeface="Times New Roman"/>
                <a:cs typeface="Times New Roman"/>
                <a:sym typeface="Times New Roman"/>
              </a:rPr>
              <a:t>Chloé Bourgeois = Queen Bee = Queen Wasp</a:t>
            </a:r>
            <a:endParaRPr b="1" sz="2300">
              <a:solidFill>
                <a:schemeClr val="dk1"/>
              </a:solidFill>
              <a:latin typeface="Times New Roman"/>
              <a:ea typeface="Times New Roman"/>
              <a:cs typeface="Times New Roman"/>
              <a:sym typeface="Times New Roman"/>
            </a:endParaRPr>
          </a:p>
          <a:p>
            <a:pPr indent="0" lvl="0" marL="1828800" rtl="0" algn="r">
              <a:spcBef>
                <a:spcPts val="2400"/>
              </a:spcBef>
              <a:spcAft>
                <a:spcPts val="600"/>
              </a:spcAft>
              <a:buClr>
                <a:schemeClr val="dk1"/>
              </a:buClr>
              <a:buSzPct val="47826"/>
              <a:buFont typeface="Arial"/>
              <a:buNone/>
            </a:pPr>
            <a:r>
              <a:rPr b="1" lang="ru" sz="2300">
                <a:solidFill>
                  <a:schemeClr val="dk1"/>
                </a:solidFill>
                <a:latin typeface="Times New Roman"/>
                <a:ea typeface="Times New Roman"/>
                <a:cs typeface="Times New Roman"/>
                <a:sym typeface="Times New Roman"/>
              </a:rPr>
              <a:t>Marinette Dupain-Cheng = Ladybug</a:t>
            </a:r>
            <a:endParaRPr b="1" sz="23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Референциальный выбор в дискурсе</a:t>
            </a:r>
            <a:endParaRPr/>
          </a:p>
        </p:txBody>
      </p:sp>
      <p:sp>
        <p:nvSpPr>
          <p:cNvPr id="168" name="Google Shape;16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ru">
                <a:solidFill>
                  <a:schemeClr val="dk1"/>
                </a:solidFill>
              </a:rPr>
              <a:t>Референция рассматривается в перспективе говорящего</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Когда говорящему надо упомянуть некоторого референта, он делает выбор из нескольких возможностей, в том числе:</a:t>
            </a:r>
            <a:endParaRPr>
              <a:solidFill>
                <a:schemeClr val="dk1"/>
              </a:solidFill>
            </a:endParaRPr>
          </a:p>
          <a:p>
            <a:pPr indent="-317500" lvl="1" marL="914400" rtl="0" algn="l">
              <a:spcBef>
                <a:spcPts val="0"/>
              </a:spcBef>
              <a:spcAft>
                <a:spcPts val="0"/>
              </a:spcAft>
              <a:buClr>
                <a:schemeClr val="dk1"/>
              </a:buClr>
              <a:buSzPts val="1400"/>
              <a:buChar char="○"/>
            </a:pPr>
            <a:r>
              <a:rPr lang="ru">
                <a:solidFill>
                  <a:schemeClr val="dk1"/>
                </a:solidFill>
              </a:rPr>
              <a:t>полной ИГ</a:t>
            </a:r>
            <a:endParaRPr>
              <a:solidFill>
                <a:schemeClr val="dk1"/>
              </a:solidFill>
            </a:endParaRPr>
          </a:p>
          <a:p>
            <a:pPr indent="-317500" lvl="1" marL="914400" rtl="0" algn="l">
              <a:spcBef>
                <a:spcPts val="0"/>
              </a:spcBef>
              <a:spcAft>
                <a:spcPts val="0"/>
              </a:spcAft>
              <a:buClr>
                <a:schemeClr val="dk1"/>
              </a:buClr>
              <a:buSzPts val="1400"/>
              <a:buChar char="○"/>
            </a:pPr>
            <a:r>
              <a:rPr lang="ru">
                <a:solidFill>
                  <a:schemeClr val="dk1"/>
                </a:solidFill>
              </a:rPr>
              <a:t>редуцированной ИГ, например, местоимением</a:t>
            </a:r>
            <a:endParaRPr>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ru" sz="3200">
                <a:solidFill>
                  <a:schemeClr val="dk1"/>
                </a:solidFill>
                <a:latin typeface="Times New Roman"/>
                <a:ea typeface="Times New Roman"/>
                <a:cs typeface="Times New Roman"/>
                <a:sym typeface="Times New Roman"/>
              </a:rPr>
              <a:t>Референция – соотнесение языковых выражений с внеязыковыми объектами</a:t>
            </a:r>
            <a:endParaRPr sz="3200">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sz="3200">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3200"/>
              <a:buFont typeface="Times New Roman"/>
              <a:buNone/>
            </a:pPr>
            <a:r>
              <a:rPr lang="ru" sz="2100">
                <a:solidFill>
                  <a:schemeClr val="dk1"/>
                </a:solidFill>
                <a:latin typeface="Times New Roman"/>
                <a:ea typeface="Times New Roman"/>
                <a:cs typeface="Times New Roman"/>
                <a:sym typeface="Times New Roman"/>
              </a:rPr>
              <a:t>Интересно, что это одна из основных тем как формального, так и функционального, так и когнитивного подходов</a:t>
            </a:r>
            <a:endParaRPr sz="21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Референциальный выбор в дискурсе</a:t>
            </a:r>
            <a:endParaRPr/>
          </a:p>
        </p:txBody>
      </p:sp>
      <p:sp>
        <p:nvSpPr>
          <p:cNvPr id="174" name="Google Shape;174;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2826">
              <a:solidFill>
                <a:schemeClr val="dk1"/>
              </a:solidFill>
            </a:endParaRPr>
          </a:p>
        </p:txBody>
      </p:sp>
      <p:pic>
        <p:nvPicPr>
          <p:cNvPr id="175" name="Google Shape;175;p32"/>
          <p:cNvPicPr preferRelativeResize="0"/>
          <p:nvPr/>
        </p:nvPicPr>
        <p:blipFill>
          <a:blip r:embed="rId3">
            <a:alphaModFix/>
          </a:blip>
          <a:stretch>
            <a:fillRect/>
          </a:stretch>
        </p:blipFill>
        <p:spPr>
          <a:xfrm>
            <a:off x="124675" y="1152475"/>
            <a:ext cx="5280675" cy="3727100"/>
          </a:xfrm>
          <a:prstGeom prst="rect">
            <a:avLst/>
          </a:prstGeom>
          <a:noFill/>
          <a:ln>
            <a:noFill/>
          </a:ln>
        </p:spPr>
      </p:pic>
      <p:sp>
        <p:nvSpPr>
          <p:cNvPr id="176" name="Google Shape;176;p32"/>
          <p:cNvSpPr txBox="1"/>
          <p:nvPr/>
        </p:nvSpPr>
        <p:spPr>
          <a:xfrm>
            <a:off x="5922800" y="441787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ru" sz="1800" u="sng">
                <a:solidFill>
                  <a:schemeClr val="accent5"/>
                </a:solidFill>
                <a:hlinkClick r:id="rId4">
                  <a:extLst>
                    <a:ext uri="{A12FA001-AC4F-418D-AE19-62706E023703}">
                      <ahyp:hlinkClr val="tx"/>
                    </a:ext>
                  </a:extLst>
                </a:hlinkClick>
              </a:rPr>
              <a:t>Кибрик А.А. 1997</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Референциальный выбор в дискурсе</a:t>
            </a:r>
            <a:endParaRPr/>
          </a:p>
        </p:txBody>
      </p:sp>
      <p:sp>
        <p:nvSpPr>
          <p:cNvPr id="182" name="Google Shape;18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Различные подходы к исследованию референции:</a:t>
            </a:r>
            <a:endParaRPr>
              <a:solidFill>
                <a:schemeClr val="dk1"/>
              </a:solidFill>
            </a:endParaRPr>
          </a:p>
          <a:p>
            <a:pPr indent="-342900" lvl="0" marL="457200" rtl="0" algn="l">
              <a:spcBef>
                <a:spcPts val="1200"/>
              </a:spcBef>
              <a:spcAft>
                <a:spcPts val="0"/>
              </a:spcAft>
              <a:buClr>
                <a:schemeClr val="dk1"/>
              </a:buClr>
              <a:buSzPts val="1800"/>
              <a:buChar char="★"/>
            </a:pPr>
            <a:r>
              <a:rPr lang="ru">
                <a:solidFill>
                  <a:schemeClr val="dk1"/>
                </a:solidFill>
              </a:rPr>
              <a:t>текстоцентрический: референциальный выбор зависит от свойств антецедента и контекста</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когнитивный (Givon 1983, Chafe 1994, Tomlin and Pu 1991 и др.): референциальный выбор зависит от текущего статуса референта в когнитивной системе говорящего</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Референциальный выбор в дискурсе</a:t>
            </a:r>
            <a:endParaRPr/>
          </a:p>
        </p:txBody>
      </p:sp>
      <p:sp>
        <p:nvSpPr>
          <p:cNvPr id="188" name="Google Shape;188;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 → активация → референция</a:t>
            </a:r>
            <a:endParaRPr>
              <a:solidFill>
                <a:schemeClr val="dk1"/>
              </a:solidFill>
            </a:endParaRPr>
          </a:p>
          <a:p>
            <a:pPr indent="-342900" lvl="0" marL="457200" rtl="0" algn="l">
              <a:spcBef>
                <a:spcPts val="1200"/>
              </a:spcBef>
              <a:spcAft>
                <a:spcPts val="0"/>
              </a:spcAft>
              <a:buClr>
                <a:schemeClr val="dk1"/>
              </a:buClr>
              <a:buSzPts val="1800"/>
              <a:buChar char="★"/>
            </a:pPr>
            <a:r>
              <a:rPr lang="ru">
                <a:solidFill>
                  <a:schemeClr val="dk1"/>
                </a:solidFill>
              </a:rPr>
              <a:t>Givon, Chafe…</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высокая степень активации → редуцированная референция</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низкая</a:t>
            </a:r>
            <a:r>
              <a:rPr lang="ru">
                <a:solidFill>
                  <a:schemeClr val="dk1"/>
                </a:solidFill>
              </a:rPr>
              <a:t> степень активации → полная референция</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ru">
                <a:solidFill>
                  <a:schemeClr val="dk1"/>
                </a:solidFill>
              </a:rPr>
              <a:t>Но нет ли здесь порочного круга? Как определяется степень активации?</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Референциальный выбор в дискурсе</a:t>
            </a:r>
            <a:endParaRPr/>
          </a:p>
        </p:txBody>
      </p:sp>
      <p:sp>
        <p:nvSpPr>
          <p:cNvPr id="194" name="Google Shape;19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Сложность референциального выбора:</a:t>
            </a:r>
            <a:endParaRPr>
              <a:solidFill>
                <a:schemeClr val="dk1"/>
              </a:solidFill>
            </a:endParaRPr>
          </a:p>
          <a:p>
            <a:pPr indent="-342900" lvl="0" marL="457200" rtl="0" algn="l">
              <a:spcBef>
                <a:spcPts val="1200"/>
              </a:spcBef>
              <a:spcAft>
                <a:spcPts val="0"/>
              </a:spcAft>
              <a:buClr>
                <a:schemeClr val="dk1"/>
              </a:buClr>
              <a:buSzPts val="1800"/>
              <a:buChar char="★"/>
            </a:pPr>
            <a:r>
              <a:rPr lang="ru">
                <a:solidFill>
                  <a:schemeClr val="dk1"/>
                </a:solidFill>
              </a:rPr>
              <a:t>в различных исследованиях на первый план выдвигались разные факторы: расстояние до антецедента, эпизодическая структура, роль антецедента…</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как эти факторы взаимодействуют друг с другом?</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Референциальный выбор в дискурсе</a:t>
            </a:r>
            <a:endParaRPr/>
          </a:p>
        </p:txBody>
      </p:sp>
      <p:sp>
        <p:nvSpPr>
          <p:cNvPr id="200" name="Google Shape;20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Когнитивные предпосылки</a:t>
            </a:r>
            <a:r>
              <a:rPr lang="ru">
                <a:solidFill>
                  <a:schemeClr val="dk1"/>
                </a:solidFill>
              </a:rPr>
              <a:t>:</a:t>
            </a:r>
            <a:endParaRPr>
              <a:solidFill>
                <a:schemeClr val="dk1"/>
              </a:solidFill>
            </a:endParaRPr>
          </a:p>
          <a:p>
            <a:pPr indent="-342900" lvl="0" marL="457200" rtl="0" algn="l">
              <a:spcBef>
                <a:spcPts val="1200"/>
              </a:spcBef>
              <a:spcAft>
                <a:spcPts val="0"/>
              </a:spcAft>
              <a:buClr>
                <a:schemeClr val="dk1"/>
              </a:buClr>
              <a:buSzPts val="1800"/>
              <a:buChar char="★"/>
            </a:pPr>
            <a:r>
              <a:rPr lang="ru">
                <a:solidFill>
                  <a:schemeClr val="dk1"/>
                </a:solidFill>
              </a:rPr>
              <a:t>когнитивный компонент, отвечающий за референцию, – это то, что известно как рабочая память</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степень активации референта может быть количественно оценена</a:t>
            </a:r>
            <a:endParaRPr>
              <a:solidFill>
                <a:schemeClr val="dk1"/>
              </a:solidFill>
            </a:endParaRPr>
          </a:p>
          <a:p>
            <a:pPr indent="-342900" lvl="0" marL="457200" rtl="0" algn="l">
              <a:spcBef>
                <a:spcPts val="0"/>
              </a:spcBef>
              <a:spcAft>
                <a:spcPts val="0"/>
              </a:spcAft>
              <a:buClr>
                <a:schemeClr val="dk1"/>
              </a:buClr>
              <a:buSzPts val="1800"/>
              <a:buChar char="★"/>
            </a:pPr>
            <a:r>
              <a:rPr lang="ru">
                <a:solidFill>
                  <a:schemeClr val="dk1"/>
                </a:solidFill>
              </a:rPr>
              <a:t>эту величину будем называть коэффициентом активации (КА)</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Референциальный выбор в дискурсе</a:t>
            </a:r>
            <a:endParaRPr/>
          </a:p>
        </p:txBody>
      </p:sp>
      <p:sp>
        <p:nvSpPr>
          <p:cNvPr id="206" name="Google Shape;20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dk1"/>
                </a:solidFill>
              </a:rPr>
              <a:t>Когнитивная многофакторная модель референции при порождении дискурса:</a:t>
            </a:r>
            <a:endParaRPr>
              <a:solidFill>
                <a:schemeClr val="dk1"/>
              </a:solidFill>
            </a:endParaRPr>
          </a:p>
          <a:p>
            <a:pPr indent="0" lvl="0" marL="0" rtl="0" algn="l">
              <a:spcBef>
                <a:spcPts val="1200"/>
              </a:spcBef>
              <a:spcAft>
                <a:spcPts val="0"/>
              </a:spcAft>
              <a:buNone/>
            </a:pPr>
            <a:r>
              <a:rPr lang="ru">
                <a:solidFill>
                  <a:schemeClr val="dk1"/>
                </a:solidFill>
              </a:rPr>
              <a:t>дискурсивный контекст</a:t>
            </a:r>
            <a:endParaRPr>
              <a:solidFill>
                <a:schemeClr val="dk1"/>
              </a:solidFill>
            </a:endParaRPr>
          </a:p>
          <a:p>
            <a:pPr indent="0" lvl="0" marL="0" rtl="0" algn="l">
              <a:spcBef>
                <a:spcPts val="1200"/>
              </a:spcBef>
              <a:spcAft>
                <a:spcPts val="0"/>
              </a:spcAft>
              <a:buNone/>
            </a:pPr>
            <a:r>
              <a:rPr lang="ru">
                <a:solidFill>
                  <a:schemeClr val="dk1"/>
                </a:solidFill>
              </a:rPr>
              <a:t>					факторы активации	КА	фильтры	реф. выбор</a:t>
            </a:r>
            <a:endParaRPr>
              <a:solidFill>
                <a:schemeClr val="dk1"/>
              </a:solidFill>
            </a:endParaRPr>
          </a:p>
          <a:p>
            <a:pPr indent="0" lvl="0" marL="0" rtl="0" algn="l">
              <a:spcBef>
                <a:spcPts val="1200"/>
              </a:spcBef>
              <a:spcAft>
                <a:spcPts val="0"/>
              </a:spcAft>
              <a:buNone/>
            </a:pPr>
            <a:r>
              <a:rPr lang="ru">
                <a:solidFill>
                  <a:schemeClr val="dk1"/>
                </a:solidFill>
              </a:rPr>
              <a:t>свойства референта</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ru" u="sng">
                <a:solidFill>
                  <a:schemeClr val="hlink"/>
                </a:solidFill>
                <a:hlinkClick r:id="rId3"/>
              </a:rPr>
              <a:t>Кибрик А.А. 1997</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Референциальный выбор в дискурсе</a:t>
            </a:r>
            <a:endParaRPr/>
          </a:p>
        </p:txBody>
      </p:sp>
      <p:sp>
        <p:nvSpPr>
          <p:cNvPr id="212" name="Google Shape;21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ru">
                <a:solidFill>
                  <a:schemeClr val="dk1"/>
                </a:solidFill>
              </a:rPr>
              <a:t>Дискурсивный контекст:</a:t>
            </a:r>
            <a:endParaRPr>
              <a:solidFill>
                <a:schemeClr val="dk1"/>
              </a:solidFill>
            </a:endParaRPr>
          </a:p>
          <a:p>
            <a:pPr indent="-342900" lvl="0" marL="457200" rtl="0" algn="l">
              <a:spcBef>
                <a:spcPts val="1200"/>
              </a:spcBef>
              <a:spcAft>
                <a:spcPts val="0"/>
              </a:spcAft>
              <a:buClr>
                <a:schemeClr val="dk1"/>
              </a:buClr>
              <a:buSzPts val="1800"/>
              <a:buChar char="★"/>
            </a:pPr>
            <a:r>
              <a:rPr lang="ru">
                <a:solidFill>
                  <a:schemeClr val="dk1"/>
                </a:solidFill>
              </a:rPr>
              <a:t>факторы расстояния</a:t>
            </a:r>
            <a:endParaRPr>
              <a:solidFill>
                <a:schemeClr val="dk1"/>
              </a:solidFill>
            </a:endParaRPr>
          </a:p>
          <a:p>
            <a:pPr indent="-317500" lvl="1" marL="914400" rtl="0" algn="l">
              <a:spcBef>
                <a:spcPts val="0"/>
              </a:spcBef>
              <a:spcAft>
                <a:spcPts val="0"/>
              </a:spcAft>
              <a:buClr>
                <a:schemeClr val="dk1"/>
              </a:buClr>
              <a:buSzPts val="1400"/>
              <a:buChar char="○"/>
            </a:pPr>
            <a:r>
              <a:rPr lang="ru">
                <a:solidFill>
                  <a:schemeClr val="dk1"/>
                </a:solidFill>
              </a:rPr>
              <a:t>Т. Гивон: линейное референциальное расстояние</a:t>
            </a:r>
            <a:endParaRPr>
              <a:solidFill>
                <a:schemeClr val="dk1"/>
              </a:solidFill>
            </a:endParaRPr>
          </a:p>
          <a:p>
            <a:pPr indent="-317500" lvl="1" marL="914400" rtl="0" algn="l">
              <a:spcBef>
                <a:spcPts val="0"/>
              </a:spcBef>
              <a:spcAft>
                <a:spcPts val="0"/>
              </a:spcAft>
              <a:buClr>
                <a:schemeClr val="dk1"/>
              </a:buClr>
              <a:buSzPts val="1400"/>
              <a:buChar char="○"/>
            </a:pPr>
            <a:r>
              <a:rPr lang="ru">
                <a:solidFill>
                  <a:schemeClr val="dk1"/>
                </a:solidFill>
              </a:rPr>
              <a:t>Б. Фокс и А. Кибрик: риторическое расстояние (Теория риторических структур: </a:t>
            </a:r>
            <a:r>
              <a:rPr lang="ru" u="sng">
                <a:solidFill>
                  <a:schemeClr val="hlink"/>
                </a:solidFill>
                <a:hlinkClick r:id="rId3"/>
              </a:rPr>
              <a:t>https://www.sfu.ca/rst/01intro/intro.html</a:t>
            </a:r>
            <a:r>
              <a:rPr lang="ru">
                <a:solidFill>
                  <a:schemeClr val="dk1"/>
                </a:solidFill>
              </a:rPr>
              <a:t>)</a:t>
            </a:r>
            <a:endParaRPr>
              <a:solidFill>
                <a:schemeClr val="dk1"/>
              </a:solidFill>
            </a:endParaRPr>
          </a:p>
          <a:p>
            <a:pPr indent="-317500" lvl="1" marL="914400" rtl="0" algn="l">
              <a:spcBef>
                <a:spcPts val="0"/>
              </a:spcBef>
              <a:spcAft>
                <a:spcPts val="0"/>
              </a:spcAft>
              <a:buClr>
                <a:schemeClr val="dk1"/>
              </a:buClr>
              <a:buSzPts val="1400"/>
              <a:buChar char="○"/>
            </a:pPr>
            <a:r>
              <a:rPr lang="ru">
                <a:solidFill>
                  <a:schemeClr val="dk1"/>
                </a:solidFill>
              </a:rPr>
              <a:t>Р. Томлин и др.: расстояние в абзацах</a:t>
            </a:r>
            <a:endParaRPr>
              <a:solidFill>
                <a:schemeClr val="dk1"/>
              </a:solidFill>
            </a:endParaRPr>
          </a:p>
          <a:p>
            <a:pPr indent="-317500" lvl="1" marL="914400" rtl="0" algn="l">
              <a:spcBef>
                <a:spcPts val="0"/>
              </a:spcBef>
              <a:spcAft>
                <a:spcPts val="0"/>
              </a:spcAft>
              <a:buClr>
                <a:schemeClr val="dk1"/>
              </a:buClr>
              <a:buSzPts val="1400"/>
              <a:buChar char="○"/>
            </a:pPr>
            <a:r>
              <a:rPr lang="ru">
                <a:solidFill>
                  <a:schemeClr val="dk1"/>
                </a:solidFill>
              </a:rPr>
              <a:t>синтаксическая роль антецедента (подлежащее/не-подлежащее)</a:t>
            </a:r>
            <a:endParaRPr>
              <a:solidFill>
                <a:schemeClr val="dk1"/>
              </a:solidFill>
            </a:endParaRPr>
          </a:p>
          <a:p>
            <a:pPr indent="-317500" lvl="1" marL="914400" rtl="0" algn="l">
              <a:spcBef>
                <a:spcPts val="0"/>
              </a:spcBef>
              <a:spcAft>
                <a:spcPts val="0"/>
              </a:spcAft>
              <a:buClr>
                <a:schemeClr val="dk1"/>
              </a:buClr>
              <a:buSzPts val="1400"/>
              <a:buChar char="○"/>
            </a:pPr>
            <a:r>
              <a:rPr lang="ru">
                <a:solidFill>
                  <a:schemeClr val="dk1"/>
                </a:solidFill>
              </a:rPr>
              <a:t>семантическая роль антецедента (Актор/не-Актор)</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Clr>
                <a:schemeClr val="dk1"/>
              </a:buClr>
              <a:buSzPts val="1100"/>
              <a:buFont typeface="Arial"/>
              <a:buNone/>
            </a:pPr>
            <a:r>
              <a:rPr lang="ru" u="sng">
                <a:solidFill>
                  <a:schemeClr val="accent5"/>
                </a:solidFill>
                <a:hlinkClick r:id="rId4">
                  <a:extLst>
                    <a:ext uri="{A12FA001-AC4F-418D-AE19-62706E023703}">
                      <ahyp:hlinkClr val="tx"/>
                    </a:ext>
                  </a:extLst>
                </a:hlinkClick>
              </a:rPr>
              <a:t>Кибрик А.А. 1997</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Референциальный выбор в дискурсе</a:t>
            </a:r>
            <a:endParaRPr/>
          </a:p>
        </p:txBody>
      </p:sp>
      <p:sp>
        <p:nvSpPr>
          <p:cNvPr id="218" name="Google Shape;218;p39"/>
          <p:cNvSpPr txBox="1"/>
          <p:nvPr>
            <p:ph idx="1" type="body"/>
          </p:nvPr>
        </p:nvSpPr>
        <p:spPr>
          <a:xfrm>
            <a:off x="311700" y="1152475"/>
            <a:ext cx="8520600" cy="3747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a:solidFill>
                <a:schemeClr val="dk1"/>
              </a:solidFill>
            </a:endParaRPr>
          </a:p>
          <a:p>
            <a:pPr indent="-320797" lvl="0" marL="457200" rtl="0" algn="l">
              <a:spcBef>
                <a:spcPts val="1200"/>
              </a:spcBef>
              <a:spcAft>
                <a:spcPts val="0"/>
              </a:spcAft>
              <a:buClr>
                <a:schemeClr val="dk1"/>
              </a:buClr>
              <a:buSzPct val="100000"/>
              <a:buFont typeface="Times New Roman"/>
              <a:buChar char="★"/>
            </a:pPr>
            <a:r>
              <a:rPr lang="ru" sz="5807">
                <a:solidFill>
                  <a:schemeClr val="dk1"/>
                </a:solidFill>
                <a:latin typeface="Times New Roman"/>
                <a:ea typeface="Times New Roman"/>
                <a:cs typeface="Times New Roman"/>
                <a:sym typeface="Times New Roman"/>
              </a:rPr>
              <a:t>свойства референта:</a:t>
            </a:r>
            <a:endParaRPr sz="5807">
              <a:solidFill>
                <a:schemeClr val="dk1"/>
              </a:solidFill>
              <a:latin typeface="Times New Roman"/>
              <a:ea typeface="Times New Roman"/>
              <a:cs typeface="Times New Roman"/>
              <a:sym typeface="Times New Roman"/>
            </a:endParaRPr>
          </a:p>
          <a:p>
            <a:pPr indent="-320797" lvl="1" marL="914400" rtl="0" algn="l">
              <a:spcBef>
                <a:spcPts val="0"/>
              </a:spcBef>
              <a:spcAft>
                <a:spcPts val="0"/>
              </a:spcAft>
              <a:buClr>
                <a:schemeClr val="dk1"/>
              </a:buClr>
              <a:buSzPct val="100000"/>
              <a:buFont typeface="Times New Roman"/>
              <a:buChar char="○"/>
            </a:pPr>
            <a:r>
              <a:rPr lang="ru" sz="5807">
                <a:solidFill>
                  <a:schemeClr val="dk1"/>
                </a:solidFill>
                <a:latin typeface="Times New Roman"/>
                <a:ea typeface="Times New Roman"/>
                <a:cs typeface="Times New Roman"/>
                <a:sym typeface="Times New Roman"/>
              </a:rPr>
              <a:t>одушевленность</a:t>
            </a:r>
            <a:endParaRPr sz="5807">
              <a:solidFill>
                <a:schemeClr val="dk1"/>
              </a:solidFill>
              <a:latin typeface="Times New Roman"/>
              <a:ea typeface="Times New Roman"/>
              <a:cs typeface="Times New Roman"/>
              <a:sym typeface="Times New Roman"/>
            </a:endParaRPr>
          </a:p>
          <a:p>
            <a:pPr indent="-320797" lvl="1" marL="914400" rtl="0" algn="l">
              <a:spcBef>
                <a:spcPts val="0"/>
              </a:spcBef>
              <a:spcAft>
                <a:spcPts val="0"/>
              </a:spcAft>
              <a:buClr>
                <a:schemeClr val="dk1"/>
              </a:buClr>
              <a:buSzPct val="100000"/>
              <a:buFont typeface="Times New Roman"/>
              <a:buChar char="○"/>
            </a:pPr>
            <a:r>
              <a:rPr lang="ru" sz="5807">
                <a:solidFill>
                  <a:schemeClr val="dk1"/>
                </a:solidFill>
                <a:latin typeface="Times New Roman"/>
                <a:ea typeface="Times New Roman"/>
                <a:cs typeface="Times New Roman"/>
                <a:sym typeface="Times New Roman"/>
              </a:rPr>
              <a:t>протагонизм (главный персонаж дискурса)</a:t>
            </a:r>
            <a:endParaRPr sz="5807">
              <a:solidFill>
                <a:schemeClr val="dk1"/>
              </a:solidFill>
              <a:latin typeface="Times New Roman"/>
              <a:ea typeface="Times New Roman"/>
              <a:cs typeface="Times New Roman"/>
              <a:sym typeface="Times New Roman"/>
            </a:endParaRPr>
          </a:p>
          <a:p>
            <a:pPr indent="0" lvl="0" marL="914400" rtl="0" algn="l">
              <a:spcBef>
                <a:spcPts val="1200"/>
              </a:spcBef>
              <a:spcAft>
                <a:spcPts val="0"/>
              </a:spcAft>
              <a:buNone/>
            </a:pPr>
            <a:r>
              <a:t/>
            </a:r>
            <a:endParaRPr sz="5807">
              <a:solidFill>
                <a:schemeClr val="dk1"/>
              </a:solidFill>
              <a:latin typeface="Times New Roman"/>
              <a:ea typeface="Times New Roman"/>
              <a:cs typeface="Times New Roman"/>
              <a:sym typeface="Times New Roman"/>
            </a:endParaRPr>
          </a:p>
          <a:p>
            <a:pPr indent="-320797" lvl="0" marL="457200" rtl="0" algn="l">
              <a:spcBef>
                <a:spcPts val="1200"/>
              </a:spcBef>
              <a:spcAft>
                <a:spcPts val="0"/>
              </a:spcAft>
              <a:buClr>
                <a:schemeClr val="dk1"/>
              </a:buClr>
              <a:buSzPct val="100000"/>
              <a:buFont typeface="Times New Roman"/>
              <a:buChar char="★"/>
            </a:pPr>
            <a:r>
              <a:rPr lang="ru" sz="5807">
                <a:solidFill>
                  <a:schemeClr val="dk1"/>
                </a:solidFill>
                <a:latin typeface="Times New Roman"/>
                <a:ea typeface="Times New Roman"/>
                <a:cs typeface="Times New Roman"/>
                <a:sym typeface="Times New Roman"/>
              </a:rPr>
              <a:t>фильтры:</a:t>
            </a:r>
            <a:endParaRPr sz="5807">
              <a:solidFill>
                <a:schemeClr val="dk1"/>
              </a:solidFill>
              <a:latin typeface="Times New Roman"/>
              <a:ea typeface="Times New Roman"/>
              <a:cs typeface="Times New Roman"/>
              <a:sym typeface="Times New Roman"/>
            </a:endParaRPr>
          </a:p>
          <a:p>
            <a:pPr indent="-320797" lvl="1" marL="914400" rtl="0" algn="l">
              <a:spcBef>
                <a:spcPts val="0"/>
              </a:spcBef>
              <a:spcAft>
                <a:spcPts val="0"/>
              </a:spcAft>
              <a:buClr>
                <a:schemeClr val="dk1"/>
              </a:buClr>
              <a:buSzPct val="100000"/>
              <a:buFont typeface="Times New Roman"/>
              <a:buChar char="○"/>
            </a:pPr>
            <a:r>
              <a:rPr lang="ru" sz="5807">
                <a:solidFill>
                  <a:schemeClr val="dk1"/>
                </a:solidFill>
                <a:latin typeface="Times New Roman"/>
                <a:ea typeface="Times New Roman"/>
                <a:cs typeface="Times New Roman"/>
                <a:sym typeface="Times New Roman"/>
              </a:rPr>
              <a:t>референциальный конфликт</a:t>
            </a:r>
            <a:endParaRPr sz="5807">
              <a:solidFill>
                <a:schemeClr val="dk1"/>
              </a:solidFill>
              <a:latin typeface="Times New Roman"/>
              <a:ea typeface="Times New Roman"/>
              <a:cs typeface="Times New Roman"/>
              <a:sym typeface="Times New Roman"/>
            </a:endParaRPr>
          </a:p>
          <a:p>
            <a:pPr indent="0" lvl="0" marL="914400" rtl="0" algn="l">
              <a:spcBef>
                <a:spcPts val="1200"/>
              </a:spcBef>
              <a:spcAft>
                <a:spcPts val="0"/>
              </a:spcAft>
              <a:buNone/>
            </a:pPr>
            <a:r>
              <a:rPr i="1" lang="ru" sz="5807">
                <a:solidFill>
                  <a:schemeClr val="dk1"/>
                </a:solidFill>
                <a:latin typeface="Times New Roman"/>
                <a:ea typeface="Times New Roman"/>
                <a:cs typeface="Times New Roman"/>
                <a:sym typeface="Times New Roman"/>
              </a:rPr>
              <a:t>Преступник застрелил служанку актрисы, которая отказалась пустить его в квартиру</a:t>
            </a:r>
            <a:endParaRPr sz="5807">
              <a:solidFill>
                <a:schemeClr val="dk1"/>
              </a:solidFill>
              <a:latin typeface="Times New Roman"/>
              <a:ea typeface="Times New Roman"/>
              <a:cs typeface="Times New Roman"/>
              <a:sym typeface="Times New Roman"/>
            </a:endParaRPr>
          </a:p>
          <a:p>
            <a:pPr indent="-320797" lvl="1" marL="914400" rtl="0" algn="l">
              <a:spcBef>
                <a:spcPts val="1200"/>
              </a:spcBef>
              <a:spcAft>
                <a:spcPts val="0"/>
              </a:spcAft>
              <a:buClr>
                <a:schemeClr val="dk1"/>
              </a:buClr>
              <a:buSzPct val="100000"/>
              <a:buFont typeface="Times New Roman"/>
              <a:buChar char="○"/>
            </a:pPr>
            <a:r>
              <a:rPr lang="ru" sz="5807">
                <a:solidFill>
                  <a:schemeClr val="dk1"/>
                </a:solidFill>
                <a:latin typeface="Times New Roman"/>
                <a:ea typeface="Times New Roman"/>
                <a:cs typeface="Times New Roman"/>
                <a:sym typeface="Times New Roman"/>
              </a:rPr>
              <a:t>граница “мира”</a:t>
            </a:r>
            <a:endParaRPr sz="5807">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5807">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275"/>
              <a:buFont typeface="Arial"/>
              <a:buNone/>
            </a:pPr>
            <a:r>
              <a:rPr lang="ru" sz="5807" u="sng">
                <a:solidFill>
                  <a:schemeClr val="accent5"/>
                </a:solidFill>
                <a:latin typeface="Times New Roman"/>
                <a:ea typeface="Times New Roman"/>
                <a:cs typeface="Times New Roman"/>
                <a:sym typeface="Times New Roman"/>
                <a:hlinkClick r:id="rId3">
                  <a:extLst>
                    <a:ext uri="{A12FA001-AC4F-418D-AE19-62706E023703}">
                      <ahyp:hlinkClr val="tx"/>
                    </a:ext>
                  </a:extLst>
                </a:hlinkClick>
              </a:rPr>
              <a:t>Кибрик А.А. 1997</a:t>
            </a:r>
            <a:endParaRPr sz="5807">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2826">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Референциальный выбор в дискурсе</a:t>
            </a:r>
            <a:endParaRPr/>
          </a:p>
        </p:txBody>
      </p:sp>
      <p:sp>
        <p:nvSpPr>
          <p:cNvPr id="224" name="Google Shape;224;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2826">
              <a:solidFill>
                <a:schemeClr val="dk1"/>
              </a:solidFill>
            </a:endParaRPr>
          </a:p>
        </p:txBody>
      </p:sp>
      <p:pic>
        <p:nvPicPr>
          <p:cNvPr id="225" name="Google Shape;225;p40"/>
          <p:cNvPicPr preferRelativeResize="0"/>
          <p:nvPr/>
        </p:nvPicPr>
        <p:blipFill>
          <a:blip r:embed="rId3">
            <a:alphaModFix/>
          </a:blip>
          <a:stretch>
            <a:fillRect/>
          </a:stretch>
        </p:blipFill>
        <p:spPr>
          <a:xfrm>
            <a:off x="124675" y="1152475"/>
            <a:ext cx="5280675" cy="3727100"/>
          </a:xfrm>
          <a:prstGeom prst="rect">
            <a:avLst/>
          </a:prstGeom>
          <a:noFill/>
          <a:ln>
            <a:noFill/>
          </a:ln>
        </p:spPr>
      </p:pic>
      <p:sp>
        <p:nvSpPr>
          <p:cNvPr id="226" name="Google Shape;226;p40"/>
          <p:cNvSpPr txBox="1"/>
          <p:nvPr/>
        </p:nvSpPr>
        <p:spPr>
          <a:xfrm>
            <a:off x="5922800" y="441787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ru" sz="1800" u="sng">
                <a:solidFill>
                  <a:schemeClr val="accent5"/>
                </a:solidFill>
                <a:hlinkClick r:id="rId4">
                  <a:extLst>
                    <a:ext uri="{A12FA001-AC4F-418D-AE19-62706E023703}">
                      <ahyp:hlinkClr val="tx"/>
                    </a:ext>
                  </a:extLst>
                </a:hlinkClick>
              </a:rPr>
              <a:t>Кибрик А.А. 1997</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Референциальный выбор в дискурсе</a:t>
            </a:r>
            <a:endParaRPr/>
          </a:p>
        </p:txBody>
      </p:sp>
      <p:sp>
        <p:nvSpPr>
          <p:cNvPr id="232" name="Google Shape;232;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chemeClr val="dk1"/>
                </a:solidFill>
              </a:rPr>
              <a:t>Давайте разберем несколько рассказов из </a:t>
            </a:r>
            <a:r>
              <a:rPr lang="ru" u="sng">
                <a:solidFill>
                  <a:schemeClr val="hlink"/>
                </a:solidFill>
                <a:hlinkClick r:id="rId3"/>
              </a:rPr>
              <a:t>корпуса сновидений</a:t>
            </a:r>
            <a:r>
              <a:rPr lang="ru">
                <a:solidFill>
                  <a:schemeClr val="dk1"/>
                </a:solidFill>
              </a:rPr>
              <a:t> и проанализируем, какие факторы влияют на референциальный выбор</a:t>
            </a:r>
            <a:endParaRPr sz="2826">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276400"/>
            <a:ext cx="8520600" cy="467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u="sng">
                <a:solidFill>
                  <a:schemeClr val="hlink"/>
                </a:solidFill>
                <a:hlinkClick r:id="rId3"/>
              </a:rPr>
              <a:t>Понятия</a:t>
            </a:r>
            <a:endParaRPr/>
          </a:p>
        </p:txBody>
      </p:sp>
      <p:sp>
        <p:nvSpPr>
          <p:cNvPr id="67" name="Google Shape;67;p15"/>
          <p:cNvSpPr txBox="1"/>
          <p:nvPr>
            <p:ph idx="1" type="body"/>
          </p:nvPr>
        </p:nvSpPr>
        <p:spPr>
          <a:xfrm>
            <a:off x="311700" y="847900"/>
            <a:ext cx="8520600" cy="4041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935"/>
              <a:buFont typeface="Arial"/>
              <a:buNone/>
            </a:pPr>
            <a:r>
              <a:rPr b="1" lang="ru">
                <a:solidFill>
                  <a:schemeClr val="dk1"/>
                </a:solidFill>
                <a:latin typeface="Times New Roman"/>
                <a:ea typeface="Times New Roman"/>
                <a:cs typeface="Times New Roman"/>
                <a:sym typeface="Times New Roman"/>
              </a:rPr>
              <a:t>референция </a:t>
            </a:r>
            <a:r>
              <a:rPr lang="ru">
                <a:solidFill>
                  <a:schemeClr val="dk1"/>
                </a:solidFill>
                <a:latin typeface="Times New Roman"/>
                <a:ea typeface="Times New Roman"/>
                <a:cs typeface="Times New Roman"/>
                <a:sym typeface="Times New Roman"/>
              </a:rPr>
              <a:t>-- соотнесение языковых выражений с объектами и ситуациями внешнего мира</a:t>
            </a:r>
            <a:endParaRPr>
              <a:solidFill>
                <a:schemeClr val="dk1"/>
              </a:solidFill>
              <a:latin typeface="Times New Roman"/>
              <a:ea typeface="Times New Roman"/>
              <a:cs typeface="Times New Roman"/>
              <a:sym typeface="Times New Roman"/>
            </a:endParaRPr>
          </a:p>
          <a:p>
            <a:pPr indent="0" lvl="0" marL="0" rtl="0" algn="l">
              <a:lnSpc>
                <a:spcPct val="80000"/>
              </a:lnSpc>
              <a:spcBef>
                <a:spcPts val="1000"/>
              </a:spcBef>
              <a:spcAft>
                <a:spcPts val="0"/>
              </a:spcAft>
              <a:buClr>
                <a:schemeClr val="dk1"/>
              </a:buClr>
              <a:buSzPts val="935"/>
              <a:buFont typeface="Arial"/>
              <a:buNone/>
            </a:pPr>
            <a:r>
              <a:rPr b="1" lang="ru">
                <a:solidFill>
                  <a:schemeClr val="dk1"/>
                </a:solidFill>
                <a:latin typeface="Times New Roman"/>
                <a:ea typeface="Times New Roman"/>
                <a:cs typeface="Times New Roman"/>
                <a:sym typeface="Times New Roman"/>
              </a:rPr>
              <a:t>денотат</a:t>
            </a:r>
            <a:r>
              <a:rPr lang="ru">
                <a:solidFill>
                  <a:schemeClr val="dk1"/>
                </a:solidFill>
                <a:latin typeface="Times New Roman"/>
                <a:ea typeface="Times New Roman"/>
                <a:cs typeface="Times New Roman"/>
                <a:sym typeface="Times New Roman"/>
              </a:rPr>
              <a:t> -- внеязыковой объект, наименованием которого может служить данное языковое выражение</a:t>
            </a:r>
            <a:endParaRPr>
              <a:solidFill>
                <a:schemeClr val="dk1"/>
              </a:solidFill>
              <a:latin typeface="Times New Roman"/>
              <a:ea typeface="Times New Roman"/>
              <a:cs typeface="Times New Roman"/>
              <a:sym typeface="Times New Roman"/>
            </a:endParaRPr>
          </a:p>
          <a:p>
            <a:pPr indent="0" lvl="0" marL="0" rtl="0" algn="l">
              <a:lnSpc>
                <a:spcPct val="80000"/>
              </a:lnSpc>
              <a:spcBef>
                <a:spcPts val="1000"/>
              </a:spcBef>
              <a:spcAft>
                <a:spcPts val="0"/>
              </a:spcAft>
              <a:buClr>
                <a:schemeClr val="dk1"/>
              </a:buClr>
              <a:buSzPts val="935"/>
              <a:buFont typeface="Arial"/>
              <a:buNone/>
            </a:pPr>
            <a:r>
              <a:rPr b="1" lang="ru">
                <a:solidFill>
                  <a:schemeClr val="dk1"/>
                </a:solidFill>
                <a:latin typeface="Times New Roman"/>
                <a:ea typeface="Times New Roman"/>
                <a:cs typeface="Times New Roman"/>
                <a:sym typeface="Times New Roman"/>
              </a:rPr>
              <a:t>экстенсионал </a:t>
            </a:r>
            <a:r>
              <a:rPr lang="ru">
                <a:solidFill>
                  <a:schemeClr val="dk1"/>
                </a:solidFill>
                <a:latin typeface="Times New Roman"/>
                <a:ea typeface="Times New Roman"/>
                <a:cs typeface="Times New Roman"/>
                <a:sym typeface="Times New Roman"/>
              </a:rPr>
              <a:t>-- множество всех денотатов языкового выражения</a:t>
            </a:r>
            <a:endParaRPr>
              <a:solidFill>
                <a:schemeClr val="dk1"/>
              </a:solidFill>
              <a:latin typeface="Times New Roman"/>
              <a:ea typeface="Times New Roman"/>
              <a:cs typeface="Times New Roman"/>
              <a:sym typeface="Times New Roman"/>
            </a:endParaRPr>
          </a:p>
          <a:p>
            <a:pPr indent="0" lvl="0" marL="0" rtl="0" algn="l">
              <a:lnSpc>
                <a:spcPct val="80000"/>
              </a:lnSpc>
              <a:spcBef>
                <a:spcPts val="1000"/>
              </a:spcBef>
              <a:spcAft>
                <a:spcPts val="0"/>
              </a:spcAft>
              <a:buClr>
                <a:schemeClr val="dk1"/>
              </a:buClr>
              <a:buSzPts val="935"/>
              <a:buFont typeface="Arial"/>
              <a:buNone/>
            </a:pPr>
            <a:r>
              <a:rPr b="1" lang="ru">
                <a:solidFill>
                  <a:schemeClr val="dk1"/>
                </a:solidFill>
                <a:latin typeface="Times New Roman"/>
                <a:ea typeface="Times New Roman"/>
                <a:cs typeface="Times New Roman"/>
                <a:sym typeface="Times New Roman"/>
              </a:rPr>
              <a:t>интенсионал</a:t>
            </a:r>
            <a:r>
              <a:rPr lang="ru">
                <a:solidFill>
                  <a:schemeClr val="dk1"/>
                </a:solidFill>
                <a:latin typeface="Times New Roman"/>
                <a:ea typeface="Times New Roman"/>
                <a:cs typeface="Times New Roman"/>
                <a:sym typeface="Times New Roman"/>
              </a:rPr>
              <a:t> -- совокупность мыслимых признаков обозначаемого понятием предмета или явления</a:t>
            </a:r>
            <a:endParaRPr>
              <a:solidFill>
                <a:schemeClr val="dk1"/>
              </a:solidFill>
              <a:latin typeface="Times New Roman"/>
              <a:ea typeface="Times New Roman"/>
              <a:cs typeface="Times New Roman"/>
              <a:sym typeface="Times New Roman"/>
            </a:endParaRPr>
          </a:p>
          <a:p>
            <a:pPr indent="0" lvl="0" marL="0" rtl="0" algn="l">
              <a:lnSpc>
                <a:spcPct val="80000"/>
              </a:lnSpc>
              <a:spcBef>
                <a:spcPts val="1000"/>
              </a:spcBef>
              <a:spcAft>
                <a:spcPts val="0"/>
              </a:spcAft>
              <a:buSzPts val="935"/>
              <a:buNone/>
            </a:pPr>
            <a:r>
              <a:rPr b="1" lang="ru">
                <a:solidFill>
                  <a:schemeClr val="dk1"/>
                </a:solidFill>
                <a:latin typeface="Times New Roman"/>
                <a:ea typeface="Times New Roman"/>
                <a:cs typeface="Times New Roman"/>
                <a:sym typeface="Times New Roman"/>
              </a:rPr>
              <a:t>референт</a:t>
            </a:r>
            <a:r>
              <a:rPr lang="ru">
                <a:solidFill>
                  <a:schemeClr val="dk1"/>
                </a:solidFill>
                <a:latin typeface="Times New Roman"/>
                <a:ea typeface="Times New Roman"/>
                <a:cs typeface="Times New Roman"/>
                <a:sym typeface="Times New Roman"/>
              </a:rPr>
              <a:t> -- тот единственный объект, с которым соотносится языковое выражение в данном контексте</a:t>
            </a:r>
            <a:endParaRPr>
              <a:solidFill>
                <a:schemeClr val="dk1"/>
              </a:solidFill>
              <a:latin typeface="Times New Roman"/>
              <a:ea typeface="Times New Roman"/>
              <a:cs typeface="Times New Roman"/>
              <a:sym typeface="Times New Roman"/>
            </a:endParaRPr>
          </a:p>
          <a:p>
            <a:pPr indent="0" lvl="0" marL="0" rtl="0" algn="l">
              <a:lnSpc>
                <a:spcPct val="80000"/>
              </a:lnSpc>
              <a:spcBef>
                <a:spcPts val="1000"/>
              </a:spcBef>
              <a:spcAft>
                <a:spcPts val="0"/>
              </a:spcAft>
              <a:buNone/>
            </a:pPr>
            <a:r>
              <a:rPr lang="ru">
                <a:solidFill>
                  <a:schemeClr val="dk1"/>
                </a:solidFill>
                <a:latin typeface="Times New Roman"/>
                <a:ea typeface="Times New Roman"/>
                <a:cs typeface="Times New Roman"/>
                <a:sym typeface="Times New Roman"/>
              </a:rPr>
              <a:t>если два выражения соотносятся с одним и тем же референтом, они </a:t>
            </a:r>
            <a:r>
              <a:rPr b="1" lang="ru">
                <a:solidFill>
                  <a:schemeClr val="dk1"/>
                </a:solidFill>
                <a:latin typeface="Times New Roman"/>
                <a:ea typeface="Times New Roman"/>
                <a:cs typeface="Times New Roman"/>
                <a:sym typeface="Times New Roman"/>
              </a:rPr>
              <a:t>кореферентны</a:t>
            </a:r>
            <a:r>
              <a:rPr lang="ru">
                <a:solidFill>
                  <a:schemeClr val="dk1"/>
                </a:solidFill>
                <a:latin typeface="Times New Roman"/>
                <a:ea typeface="Times New Roman"/>
                <a:cs typeface="Times New Roman"/>
                <a:sym typeface="Times New Roman"/>
              </a:rPr>
              <a:t>: </a:t>
            </a:r>
            <a:r>
              <a:rPr i="1" lang="ru">
                <a:solidFill>
                  <a:schemeClr val="dk1"/>
                </a:solidFill>
                <a:latin typeface="Times New Roman"/>
                <a:ea typeface="Times New Roman"/>
                <a:cs typeface="Times New Roman"/>
                <a:sym typeface="Times New Roman"/>
              </a:rPr>
              <a:t>В комнату вошла </a:t>
            </a:r>
            <a:r>
              <a:rPr i="1" lang="ru" u="sng">
                <a:solidFill>
                  <a:schemeClr val="dk1"/>
                </a:solidFill>
                <a:latin typeface="Times New Roman"/>
                <a:ea typeface="Times New Roman"/>
                <a:cs typeface="Times New Roman"/>
                <a:sym typeface="Times New Roman"/>
              </a:rPr>
              <a:t>девочка</a:t>
            </a:r>
            <a:r>
              <a:rPr i="1" lang="ru">
                <a:solidFill>
                  <a:schemeClr val="dk1"/>
                </a:solidFill>
                <a:latin typeface="Times New Roman"/>
                <a:ea typeface="Times New Roman"/>
                <a:cs typeface="Times New Roman"/>
                <a:sym typeface="Times New Roman"/>
              </a:rPr>
              <a:t>, </a:t>
            </a:r>
            <a:r>
              <a:rPr i="1" lang="ru" u="sng">
                <a:solidFill>
                  <a:schemeClr val="dk1"/>
                </a:solidFill>
                <a:latin typeface="Times New Roman"/>
                <a:ea typeface="Times New Roman"/>
                <a:cs typeface="Times New Roman"/>
                <a:sym typeface="Times New Roman"/>
              </a:rPr>
              <a:t>она</a:t>
            </a:r>
            <a:r>
              <a:rPr i="1" lang="ru">
                <a:solidFill>
                  <a:schemeClr val="dk1"/>
                </a:solidFill>
                <a:latin typeface="Times New Roman"/>
                <a:ea typeface="Times New Roman"/>
                <a:cs typeface="Times New Roman"/>
                <a:sym typeface="Times New Roman"/>
              </a:rPr>
              <a:t> была очень взволнована</a:t>
            </a:r>
            <a:r>
              <a:rPr lang="ru">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80000"/>
              </a:lnSpc>
              <a:spcBef>
                <a:spcPts val="10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935"/>
              <a:buFont typeface="Arial"/>
              <a:buNone/>
            </a:pPr>
            <a:r>
              <a:rPr b="1" lang="ru">
                <a:solidFill>
                  <a:schemeClr val="dk1"/>
                </a:solidFill>
                <a:latin typeface="Times New Roman"/>
                <a:ea typeface="Times New Roman"/>
                <a:cs typeface="Times New Roman"/>
                <a:sym typeface="Times New Roman"/>
              </a:rPr>
              <a:t>релевантное денотативное пространство</a:t>
            </a:r>
            <a:r>
              <a:rPr lang="ru">
                <a:solidFill>
                  <a:schemeClr val="dk1"/>
                </a:solidFill>
                <a:latin typeface="Times New Roman"/>
                <a:ea typeface="Times New Roman"/>
                <a:cs typeface="Times New Roman"/>
                <a:sym typeface="Times New Roman"/>
              </a:rPr>
              <a:t> -- релевантный фрагмент действительности, например, не все деревья во вселенной, а все деревья в Москве</a:t>
            </a:r>
            <a:endParaRPr>
              <a:solidFill>
                <a:schemeClr val="dk1"/>
              </a:solidFill>
              <a:latin typeface="Times New Roman"/>
              <a:ea typeface="Times New Roman"/>
              <a:cs typeface="Times New Roman"/>
              <a:sym typeface="Times New Roman"/>
            </a:endParaRPr>
          </a:p>
          <a:p>
            <a:pPr indent="0" lvl="0" marL="0" rtl="0" algn="l">
              <a:lnSpc>
                <a:spcPct val="80000"/>
              </a:lnSpc>
              <a:spcBef>
                <a:spcPts val="1000"/>
              </a:spcBef>
              <a:spcAft>
                <a:spcPts val="0"/>
              </a:spcAft>
              <a:buClr>
                <a:schemeClr val="dk1"/>
              </a:buClr>
              <a:buSzPts val="935"/>
              <a:buFont typeface="Arial"/>
              <a:buNone/>
            </a:pPr>
            <a:r>
              <a:t/>
            </a:r>
            <a:endParaRPr sz="1000">
              <a:solidFill>
                <a:schemeClr val="dk1"/>
              </a:solidFill>
              <a:latin typeface="Times New Roman"/>
              <a:ea typeface="Times New Roman"/>
              <a:cs typeface="Times New Roman"/>
              <a:sym typeface="Times New Roman"/>
            </a:endParaRPr>
          </a:p>
          <a:p>
            <a:pPr indent="0" lvl="0" marL="0" rtl="0" algn="l">
              <a:lnSpc>
                <a:spcPct val="95000"/>
              </a:lnSpc>
              <a:spcBef>
                <a:spcPts val="1000"/>
              </a:spcBef>
              <a:spcAft>
                <a:spcPts val="1200"/>
              </a:spcAft>
              <a:buSzPts val="935"/>
              <a:buNone/>
            </a:pPr>
            <a:r>
              <a:t/>
            </a:r>
            <a:endParaRPr sz="153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Референциальный выбор в дискурсе</a:t>
            </a:r>
            <a:endParaRPr/>
          </a:p>
        </p:txBody>
      </p:sp>
      <p:sp>
        <p:nvSpPr>
          <p:cNvPr id="238" name="Google Shape;238;p42"/>
          <p:cNvSpPr txBox="1"/>
          <p:nvPr>
            <p:ph idx="1" type="body"/>
          </p:nvPr>
        </p:nvSpPr>
        <p:spPr>
          <a:xfrm>
            <a:off x="311700" y="11772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u"/>
              <a:t>Мужчина на дереве собирает груши. Мимо проходит мужчина с козой. Приезжает мальчик на велосипеде, берет одну корзину с грушами и уезжает. По дороге навстречу мальчику едет девочка на велосипеде; у мальчика слетает шляпа; велосипед наезжает на камень; мальчик падает; груши рассыпаются. Три подошедших мальчика помогают собрать груши и отдают потерянную шляпу. Мальчик дает им три груши; они уходят в разные стороны. Мужчина на дереве продолжает собирать груши; он обнаруживает пропажу одной корзины с грушами. Мимо проходят три мальчика, жуя подаренные груши. Мужчина смотрит им вслед. </a:t>
            </a:r>
            <a:endParaRPr/>
          </a:p>
          <a:p>
            <a:pPr indent="0" lvl="0" marL="0" rtl="0" algn="l">
              <a:spcBef>
                <a:spcPts val="1200"/>
              </a:spcBef>
              <a:spcAft>
                <a:spcPts val="1200"/>
              </a:spcAft>
              <a:buClr>
                <a:schemeClr val="dk1"/>
              </a:buClr>
              <a:buSzPts val="1100"/>
              <a:buFont typeface="Arial"/>
              <a:buNone/>
            </a:pPr>
            <a:r>
              <a:rPr lang="ru" u="sng">
                <a:solidFill>
                  <a:schemeClr val="accent5"/>
                </a:solidFill>
                <a:hlinkClick r:id="rId3">
                  <a:extLst>
                    <a:ext uri="{A12FA001-AC4F-418D-AE19-62706E023703}">
                      <ahyp:hlinkClr val="tx"/>
                    </a:ext>
                  </a:extLst>
                </a:hlinkClick>
              </a:rPr>
              <a:t>Фильм о грушах (the pear story, W. Chafe)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Референция как коммуникативный процесс</a:t>
            </a:r>
            <a:endParaRPr/>
          </a:p>
        </p:txBody>
      </p:sp>
      <p:sp>
        <p:nvSpPr>
          <p:cNvPr id="244" name="Google Shape;244;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188952" lvl="1" marL="685800" rtl="0" algn="l">
              <a:lnSpc>
                <a:spcPct val="80000"/>
              </a:lnSpc>
              <a:spcBef>
                <a:spcPts val="0"/>
              </a:spcBef>
              <a:spcAft>
                <a:spcPts val="0"/>
              </a:spcAft>
              <a:buClr>
                <a:schemeClr val="dk1"/>
              </a:buClr>
              <a:buSzPct val="100000"/>
              <a:buChar char="•"/>
            </a:pPr>
            <a:r>
              <a:rPr lang="ru" sz="2775">
                <a:solidFill>
                  <a:schemeClr val="dk1"/>
                </a:solidFill>
                <a:latin typeface="Times New Roman"/>
                <a:ea typeface="Times New Roman"/>
                <a:cs typeface="Times New Roman"/>
                <a:sym typeface="Times New Roman"/>
              </a:rPr>
              <a:t>Каждый из участников коммуникации, и говорящий, и слушающий, имеет свое собственное представление о мире (“модель мира”), включающую некоторое множество объектов, которым приписаны определенные свойства.</a:t>
            </a:r>
            <a:endParaRPr sz="2775">
              <a:solidFill>
                <a:schemeClr val="dk1"/>
              </a:solidFill>
              <a:latin typeface="Times New Roman"/>
              <a:ea typeface="Times New Roman"/>
              <a:cs typeface="Times New Roman"/>
              <a:sym typeface="Times New Roman"/>
            </a:endParaRPr>
          </a:p>
          <a:p>
            <a:pPr indent="0" lvl="0" marL="685800" rtl="0" algn="l">
              <a:lnSpc>
                <a:spcPct val="80000"/>
              </a:lnSpc>
              <a:spcBef>
                <a:spcPts val="0"/>
              </a:spcBef>
              <a:spcAft>
                <a:spcPts val="0"/>
              </a:spcAft>
              <a:buNone/>
            </a:pPr>
            <a:r>
              <a:t/>
            </a:r>
            <a:endParaRPr sz="2775">
              <a:solidFill>
                <a:schemeClr val="dk1"/>
              </a:solidFill>
              <a:latin typeface="Times New Roman"/>
              <a:ea typeface="Times New Roman"/>
              <a:cs typeface="Times New Roman"/>
              <a:sym typeface="Times New Roman"/>
            </a:endParaRPr>
          </a:p>
          <a:p>
            <a:pPr indent="-188952" lvl="1" marL="685800" rtl="0" algn="l">
              <a:lnSpc>
                <a:spcPct val="80000"/>
              </a:lnSpc>
              <a:spcBef>
                <a:spcPts val="500"/>
              </a:spcBef>
              <a:spcAft>
                <a:spcPts val="0"/>
              </a:spcAft>
              <a:buClr>
                <a:schemeClr val="dk1"/>
              </a:buClr>
              <a:buSzPct val="100000"/>
              <a:buChar char="•"/>
            </a:pPr>
            <a:r>
              <a:rPr lang="ru" sz="2775">
                <a:solidFill>
                  <a:schemeClr val="dk1"/>
                </a:solidFill>
                <a:latin typeface="Times New Roman"/>
                <a:ea typeface="Times New Roman"/>
                <a:cs typeface="Times New Roman"/>
                <a:sym typeface="Times New Roman"/>
              </a:rPr>
              <a:t>В модель мира говорящего входит представление о том, какова модель мира слушающего, а в модель мира слушающего – представление о том, какова модель мира говорящего.</a:t>
            </a:r>
            <a:endParaRPr sz="2775">
              <a:solidFill>
                <a:schemeClr val="dk1"/>
              </a:solidFill>
              <a:latin typeface="Times New Roman"/>
              <a:ea typeface="Times New Roman"/>
              <a:cs typeface="Times New Roman"/>
              <a:sym typeface="Times New Roman"/>
            </a:endParaRPr>
          </a:p>
          <a:p>
            <a:pPr indent="0" lvl="0" marL="685800" rtl="0" algn="l">
              <a:lnSpc>
                <a:spcPct val="80000"/>
              </a:lnSpc>
              <a:spcBef>
                <a:spcPts val="500"/>
              </a:spcBef>
              <a:spcAft>
                <a:spcPts val="0"/>
              </a:spcAft>
              <a:buNone/>
            </a:pPr>
            <a:r>
              <a:t/>
            </a:r>
            <a:endParaRPr sz="2775">
              <a:solidFill>
                <a:schemeClr val="dk1"/>
              </a:solidFill>
              <a:latin typeface="Times New Roman"/>
              <a:ea typeface="Times New Roman"/>
              <a:cs typeface="Times New Roman"/>
              <a:sym typeface="Times New Roman"/>
            </a:endParaRPr>
          </a:p>
          <a:p>
            <a:pPr indent="-188952" lvl="1" marL="685800" rtl="0" algn="l">
              <a:lnSpc>
                <a:spcPct val="80000"/>
              </a:lnSpc>
              <a:spcBef>
                <a:spcPts val="500"/>
              </a:spcBef>
              <a:spcAft>
                <a:spcPts val="0"/>
              </a:spcAft>
              <a:buClr>
                <a:schemeClr val="dk1"/>
              </a:buClr>
              <a:buSzPct val="100000"/>
              <a:buChar char="•"/>
            </a:pPr>
            <a:r>
              <a:rPr lang="ru" sz="2775">
                <a:solidFill>
                  <a:schemeClr val="dk1"/>
                </a:solidFill>
                <a:latin typeface="Times New Roman"/>
                <a:ea typeface="Times New Roman"/>
                <a:cs typeface="Times New Roman"/>
                <a:sym typeface="Times New Roman"/>
              </a:rPr>
              <a:t>В процессе коммуникации говорящий осуществляет референцию к объектам, входящим в его модель мира, выбирая то или иное языковое средство в зависимости от того, какое место (по его представлению) занимают соответствующие объекты в модели мира слушающего.</a:t>
            </a:r>
            <a:endParaRPr sz="2775">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ru"/>
              <a:t>Референция как коммуникативный процесс</a:t>
            </a:r>
            <a:endParaRPr/>
          </a:p>
          <a:p>
            <a:pPr indent="0" lvl="0" marL="0" rtl="0" algn="l">
              <a:spcBef>
                <a:spcPts val="0"/>
              </a:spcBef>
              <a:spcAft>
                <a:spcPts val="0"/>
              </a:spcAft>
              <a:buNone/>
            </a:pPr>
            <a:r>
              <a:t/>
            </a:r>
            <a:endParaRPr/>
          </a:p>
        </p:txBody>
      </p:sp>
      <p:sp>
        <p:nvSpPr>
          <p:cNvPr id="250" name="Google Shape;250;p44"/>
          <p:cNvSpPr txBox="1"/>
          <p:nvPr>
            <p:ph idx="1" type="body"/>
          </p:nvPr>
        </p:nvSpPr>
        <p:spPr>
          <a:xfrm>
            <a:off x="311700" y="1152475"/>
            <a:ext cx="8520600" cy="3718500"/>
          </a:xfrm>
          <a:prstGeom prst="rect">
            <a:avLst/>
          </a:prstGeom>
        </p:spPr>
        <p:txBody>
          <a:bodyPr anchorCtr="0" anchor="t" bIns="91425" lIns="91425" spcFirstLastPara="1" rIns="91425" wrap="square" tIns="91425">
            <a:normAutofit/>
          </a:bodyPr>
          <a:lstStyle/>
          <a:p>
            <a:pPr indent="0" lvl="0" marL="0" rtl="0" algn="l">
              <a:lnSpc>
                <a:spcPct val="80000"/>
              </a:lnSpc>
              <a:spcBef>
                <a:spcPts val="500"/>
              </a:spcBef>
              <a:spcAft>
                <a:spcPts val="0"/>
              </a:spcAft>
              <a:buNone/>
            </a:pPr>
            <a:r>
              <a:t/>
            </a:r>
            <a:endParaRPr sz="2775">
              <a:solidFill>
                <a:schemeClr val="dk1"/>
              </a:solidFill>
              <a:latin typeface="Times New Roman"/>
              <a:ea typeface="Times New Roman"/>
              <a:cs typeface="Times New Roman"/>
              <a:sym typeface="Times New Roman"/>
            </a:endParaRPr>
          </a:p>
          <a:p>
            <a:pPr indent="-228600" lvl="1" marL="685800" rtl="0" algn="l">
              <a:lnSpc>
                <a:spcPct val="80000"/>
              </a:lnSpc>
              <a:spcBef>
                <a:spcPts val="500"/>
              </a:spcBef>
              <a:spcAft>
                <a:spcPts val="0"/>
              </a:spcAft>
              <a:buClr>
                <a:schemeClr val="dk1"/>
              </a:buClr>
              <a:buSzPts val="2775"/>
              <a:buFont typeface="Times New Roman"/>
              <a:buChar char="•"/>
            </a:pPr>
            <a:r>
              <a:rPr lang="ru" sz="2775">
                <a:solidFill>
                  <a:schemeClr val="dk1"/>
                </a:solidFill>
                <a:latin typeface="Times New Roman"/>
                <a:ea typeface="Times New Roman"/>
                <a:cs typeface="Times New Roman"/>
                <a:sym typeface="Times New Roman"/>
              </a:rPr>
              <a:t>Поведенческая стратегия выбора референциального выражения: эгоистичная, опекающая, нейтральная.</a:t>
            </a:r>
            <a:endParaRPr sz="2775">
              <a:solidFill>
                <a:schemeClr val="dk1"/>
              </a:solidFill>
              <a:latin typeface="Times New Roman"/>
              <a:ea typeface="Times New Roman"/>
              <a:cs typeface="Times New Roman"/>
              <a:sym typeface="Times New Roman"/>
            </a:endParaRPr>
          </a:p>
          <a:p>
            <a:pPr indent="0" lvl="0" marL="0" rtl="0" algn="l">
              <a:lnSpc>
                <a:spcPct val="80000"/>
              </a:lnSpc>
              <a:spcBef>
                <a:spcPts val="500"/>
              </a:spcBef>
              <a:spcAft>
                <a:spcPts val="0"/>
              </a:spcAft>
              <a:buNone/>
            </a:pPr>
            <a:r>
              <a:t/>
            </a:r>
            <a:endParaRPr sz="2775">
              <a:solidFill>
                <a:schemeClr val="dk1"/>
              </a:solidFill>
              <a:latin typeface="Times New Roman"/>
              <a:ea typeface="Times New Roman"/>
              <a:cs typeface="Times New Roman"/>
              <a:sym typeface="Times New Roman"/>
            </a:endParaRPr>
          </a:p>
          <a:p>
            <a:pPr indent="0" lvl="0" marL="0" rtl="0" algn="l">
              <a:lnSpc>
                <a:spcPct val="80000"/>
              </a:lnSpc>
              <a:spcBef>
                <a:spcPts val="500"/>
              </a:spcBef>
              <a:spcAft>
                <a:spcPts val="0"/>
              </a:spcAft>
              <a:buNone/>
            </a:pPr>
            <a:r>
              <a:t/>
            </a:r>
            <a:endParaRPr sz="2775">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ru"/>
              <a:t>Референция как коммуникативный процесс</a:t>
            </a:r>
            <a:endParaRPr/>
          </a:p>
          <a:p>
            <a:pPr indent="0" lvl="0" marL="0" rtl="0" algn="l">
              <a:spcBef>
                <a:spcPts val="0"/>
              </a:spcBef>
              <a:spcAft>
                <a:spcPts val="0"/>
              </a:spcAft>
              <a:buNone/>
            </a:pPr>
            <a:r>
              <a:t/>
            </a:r>
            <a:endParaRPr/>
          </a:p>
        </p:txBody>
      </p:sp>
      <p:sp>
        <p:nvSpPr>
          <p:cNvPr id="256" name="Google Shape;256;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Игра в танграмы: ведущий участник должен объяснить другому игроку, в каком порядке нужно разложить карточки, это нужно сделать быстро и правильно.</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Ведущий может пользоваться любыми описаниями, а раскладывающий может задавать любые вопросы и уточнения.</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Играем 4 раза.</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Зрители контролируют следующие параметры:</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ru" sz="1400">
                <a:solidFill>
                  <a:schemeClr val="dk1"/>
                </a:solidFill>
                <a:latin typeface="Times New Roman"/>
                <a:ea typeface="Times New Roman"/>
                <a:cs typeface="Times New Roman"/>
                <a:sym typeface="Times New Roman"/>
              </a:rPr>
              <a:t>Время, за которое пара игроков справилась с каждой попыткой</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ru" sz="1400">
                <a:solidFill>
                  <a:schemeClr val="dk1"/>
                </a:solidFill>
                <a:latin typeface="Times New Roman"/>
                <a:ea typeface="Times New Roman"/>
                <a:cs typeface="Times New Roman"/>
                <a:sym typeface="Times New Roman"/>
              </a:rPr>
              <a:t>Время, потраченное на каждую карточку в каждой попытке</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ru" sz="1400">
                <a:solidFill>
                  <a:schemeClr val="dk1"/>
                </a:solidFill>
                <a:latin typeface="Times New Roman"/>
                <a:ea typeface="Times New Roman"/>
                <a:cs typeface="Times New Roman"/>
                <a:sym typeface="Times New Roman"/>
              </a:rPr>
              <a:t>Особенности номинаций и объяснений, которыми пользуются игроки</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ru" sz="1400">
                <a:solidFill>
                  <a:schemeClr val="dk1"/>
                </a:solidFill>
                <a:latin typeface="Times New Roman"/>
                <a:ea typeface="Times New Roman"/>
                <a:cs typeface="Times New Roman"/>
                <a:sym typeface="Times New Roman"/>
              </a:rPr>
              <a:t>Самые сложные и самые легкие карточки</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Проанализировать результаты и сформулировать выводы о том, как формируются референция и номинации в процессе коммуникации. </a:t>
            </a:r>
            <a:endParaRPr sz="14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Референция как коммуникативный процесс</a:t>
            </a:r>
            <a:endParaRPr/>
          </a:p>
          <a:p>
            <a:pPr indent="0" lvl="0" marL="0" rtl="0" algn="l">
              <a:spcBef>
                <a:spcPts val="0"/>
              </a:spcBef>
              <a:spcAft>
                <a:spcPts val="0"/>
              </a:spcAft>
              <a:buNone/>
            </a:pPr>
            <a:r>
              <a:t/>
            </a:r>
            <a:endParaRPr/>
          </a:p>
        </p:txBody>
      </p:sp>
      <p:sp>
        <p:nvSpPr>
          <p:cNvPr id="262" name="Google Shape;262;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Times New Roman"/>
              <a:ea typeface="Times New Roman"/>
              <a:cs typeface="Times New Roman"/>
              <a:sym typeface="Times New Roman"/>
            </a:endParaRPr>
          </a:p>
        </p:txBody>
      </p:sp>
      <p:pic>
        <p:nvPicPr>
          <p:cNvPr id="263" name="Google Shape;263;p46"/>
          <p:cNvPicPr preferRelativeResize="0"/>
          <p:nvPr/>
        </p:nvPicPr>
        <p:blipFill>
          <a:blip r:embed="rId3">
            <a:alphaModFix/>
          </a:blip>
          <a:stretch>
            <a:fillRect/>
          </a:stretch>
        </p:blipFill>
        <p:spPr>
          <a:xfrm>
            <a:off x="786250" y="1256725"/>
            <a:ext cx="7372350" cy="3790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Референция как коммуникативный процесс</a:t>
            </a:r>
            <a:endParaRPr/>
          </a:p>
          <a:p>
            <a:pPr indent="0" lvl="0" marL="0" rtl="0" algn="l">
              <a:spcBef>
                <a:spcPts val="0"/>
              </a:spcBef>
              <a:spcAft>
                <a:spcPts val="0"/>
              </a:spcAft>
              <a:buNone/>
            </a:pPr>
            <a:r>
              <a:t/>
            </a:r>
            <a:endParaRPr/>
          </a:p>
        </p:txBody>
      </p:sp>
      <p:sp>
        <p:nvSpPr>
          <p:cNvPr id="269" name="Google Shape;269;p47"/>
          <p:cNvSpPr txBox="1"/>
          <p:nvPr>
            <p:ph idx="1" type="body"/>
          </p:nvPr>
        </p:nvSpPr>
        <p:spPr>
          <a:xfrm>
            <a:off x="311700" y="1152475"/>
            <a:ext cx="8434500" cy="38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500">
                <a:solidFill>
                  <a:schemeClr val="dk1"/>
                </a:solidFill>
                <a:latin typeface="Times New Roman"/>
                <a:ea typeface="Times New Roman"/>
                <a:cs typeface="Times New Roman"/>
                <a:sym typeface="Times New Roman"/>
              </a:rPr>
              <a:t>Clark H. H., Wilkes-Gibbs D. (1986). Referring as a collaborative process. Cognition, 22(1), 1-39. </a:t>
            </a:r>
            <a:r>
              <a:rPr lang="ru" sz="15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https://www.sciencedirect.com/science/article/pii/0010027786900107</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i="1" lang="ru" sz="1500">
                <a:solidFill>
                  <a:schemeClr val="dk1"/>
                </a:solidFill>
                <a:latin typeface="Times New Roman"/>
                <a:ea typeface="Times New Roman"/>
                <a:cs typeface="Times New Roman"/>
                <a:sym typeface="Times New Roman"/>
              </a:rPr>
              <a:t>Literary vs. Conversational Model of Definite Reference</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500">
                <a:solidFill>
                  <a:schemeClr val="dk1"/>
                </a:solidFill>
                <a:latin typeface="Times New Roman"/>
                <a:ea typeface="Times New Roman"/>
                <a:cs typeface="Times New Roman"/>
                <a:sym typeface="Times New Roman"/>
              </a:rPr>
              <a:t>• Literary model:</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500">
                <a:solidFill>
                  <a:schemeClr val="dk1"/>
                </a:solidFill>
                <a:latin typeface="Times New Roman"/>
                <a:ea typeface="Times New Roman"/>
                <a:cs typeface="Times New Roman"/>
                <a:sym typeface="Times New Roman"/>
              </a:rPr>
              <a:t>– Reference is expressed linguistically with proper noun, definite description, or pronoun.</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500">
                <a:solidFill>
                  <a:schemeClr val="dk1"/>
                </a:solidFill>
                <a:latin typeface="Times New Roman"/>
                <a:ea typeface="Times New Roman"/>
                <a:cs typeface="Times New Roman"/>
                <a:sym typeface="Times New Roman"/>
              </a:rPr>
              <a:t>– Speaker uses the NP intending addressee to be able to identify the referent uniquely against their common ground.</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500">
                <a:solidFill>
                  <a:schemeClr val="dk1"/>
                </a:solidFill>
                <a:latin typeface="Times New Roman"/>
                <a:ea typeface="Times New Roman"/>
                <a:cs typeface="Times New Roman"/>
                <a:sym typeface="Times New Roman"/>
              </a:rPr>
              <a:t>– Speaker satisfies her intention simply by issuing that NP.</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500">
                <a:solidFill>
                  <a:schemeClr val="dk1"/>
                </a:solidFill>
                <a:latin typeface="Times New Roman"/>
                <a:ea typeface="Times New Roman"/>
                <a:cs typeface="Times New Roman"/>
                <a:sym typeface="Times New Roman"/>
              </a:rPr>
              <a:t>– The course of the process is controlled by the speaker alone.</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500">
                <a:solidFill>
                  <a:schemeClr val="dk1"/>
                </a:solidFill>
                <a:latin typeface="Times New Roman"/>
                <a:ea typeface="Times New Roman"/>
                <a:cs typeface="Times New Roman"/>
                <a:sym typeface="Times New Roman"/>
              </a:rPr>
              <a:t>• Conversational model:</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500">
                <a:solidFill>
                  <a:schemeClr val="dk1"/>
                </a:solidFill>
                <a:latin typeface="Times New Roman"/>
                <a:ea typeface="Times New Roman"/>
                <a:cs typeface="Times New Roman"/>
                <a:sym typeface="Times New Roman"/>
              </a:rPr>
              <a:t>– Speakers have limited time for planning and revision.</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500">
                <a:solidFill>
                  <a:schemeClr val="dk1"/>
                </a:solidFill>
                <a:latin typeface="Times New Roman"/>
                <a:ea typeface="Times New Roman"/>
                <a:cs typeface="Times New Roman"/>
                <a:sym typeface="Times New Roman"/>
              </a:rPr>
              <a:t>– Listener has to attend to, hear, and try to understand an  utterance at virtually the same time it is being issued.</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500">
                <a:solidFill>
                  <a:schemeClr val="dk1"/>
                </a:solidFill>
                <a:latin typeface="Times New Roman"/>
                <a:ea typeface="Times New Roman"/>
                <a:cs typeface="Times New Roman"/>
                <a:sym typeface="Times New Roman"/>
              </a:rPr>
              <a:t>– Speakers may alter what they say midcourse based on what addressees say and do.</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8"/>
          <p:cNvSpPr txBox="1"/>
          <p:nvPr>
            <p:ph type="title"/>
          </p:nvPr>
        </p:nvSpPr>
        <p:spPr>
          <a:xfrm>
            <a:off x="311700" y="203650"/>
            <a:ext cx="8520600" cy="53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Референция как коммуникативный процесс</a:t>
            </a:r>
            <a:endParaRPr/>
          </a:p>
          <a:p>
            <a:pPr indent="0" lvl="0" marL="0" rtl="0" algn="l">
              <a:spcBef>
                <a:spcPts val="0"/>
              </a:spcBef>
              <a:spcAft>
                <a:spcPts val="0"/>
              </a:spcAft>
              <a:buNone/>
            </a:pPr>
            <a:r>
              <a:t/>
            </a:r>
            <a:endParaRPr/>
          </a:p>
        </p:txBody>
      </p:sp>
      <p:sp>
        <p:nvSpPr>
          <p:cNvPr id="275" name="Google Shape;275;p48"/>
          <p:cNvSpPr txBox="1"/>
          <p:nvPr>
            <p:ph idx="1" type="body"/>
          </p:nvPr>
        </p:nvSpPr>
        <p:spPr>
          <a:xfrm>
            <a:off x="199500" y="733750"/>
            <a:ext cx="8861400" cy="415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ru" sz="1100">
                <a:solidFill>
                  <a:schemeClr val="dk1"/>
                </a:solidFill>
              </a:rPr>
              <a:t>Problem NPs</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100">
                <a:solidFill>
                  <a:schemeClr val="dk1"/>
                </a:solidFill>
              </a:rPr>
              <a:t>•</a:t>
            </a:r>
            <a:r>
              <a:rPr lang="ru" sz="1000">
                <a:solidFill>
                  <a:schemeClr val="dk1"/>
                </a:solidFill>
                <a:latin typeface="Times New Roman"/>
                <a:ea typeface="Times New Roman"/>
                <a:cs typeface="Times New Roman"/>
                <a:sym typeface="Times New Roman"/>
              </a:rPr>
              <a:t> Self-corrected</a:t>
            </a:r>
            <a:endParaRPr sz="11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 She was giving me all the people that were gone this year I mean this quarter y’know.</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 Other-corrected</a:t>
            </a:r>
            <a:endParaRPr sz="11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 A: …Uh just till Monday.</a:t>
            </a:r>
            <a:endParaRPr sz="11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B: Til- oh yih mean like a week from tomorrow.</a:t>
            </a:r>
            <a:endParaRPr sz="11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A: Yah.</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 Trial (try marker)</a:t>
            </a:r>
            <a:endParaRPr sz="11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 A: ..well I was the only one other than the uhm tch Fords? Uh Mrs. Holmes Ford? You know uh=</a:t>
            </a:r>
            <a:endParaRPr sz="11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 the the cellist?</a:t>
            </a:r>
            <a:endParaRPr sz="11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B: Oh yes. She’s she’s the cellist.</a:t>
            </a:r>
            <a:endParaRPr sz="11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A: Yes. Well she and her husband were there.</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 Expanded; Episodic</a:t>
            </a:r>
            <a:endParaRPr sz="11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 S: take the spout--the little one that looks like the end of an oil can-- </a:t>
            </a:r>
            <a:endParaRPr sz="11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J: Okay.</a:t>
            </a:r>
            <a:endParaRPr sz="11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S: --and put that on the opening in the other large tub. With the round top.</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 Installment</a:t>
            </a:r>
            <a:endParaRPr sz="11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 S: …the hole on the side of that tube.</a:t>
            </a:r>
            <a:endParaRPr sz="11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J: Yeah.</a:t>
            </a:r>
            <a:endParaRPr sz="11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S: that is nearest to the top, or nearest to the red handle.</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 Dummy</a:t>
            </a:r>
            <a:endParaRPr sz="11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 If he puts it into the diplomatic bag, as um--what’s his-name, Micky Cohn, did, then it’s not so bad.</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 Proxy</a:t>
            </a:r>
            <a:endParaRPr sz="11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 A: That tree has, uh, uh …</a:t>
            </a:r>
            <a:endParaRPr sz="11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B: Tentworms.</a:t>
            </a:r>
            <a:endParaRPr sz="11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A: Yeah.</a:t>
            </a:r>
            <a:endParaRPr sz="11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ru" sz="1000">
                <a:solidFill>
                  <a:schemeClr val="dk1"/>
                </a:solidFill>
                <a:latin typeface="Times New Roman"/>
                <a:ea typeface="Times New Roman"/>
                <a:cs typeface="Times New Roman"/>
                <a:sym typeface="Times New Roman"/>
              </a:rPr>
              <a:t>B: Yeah.</a:t>
            </a:r>
            <a:endParaRPr sz="11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9"/>
          <p:cNvSpPr txBox="1"/>
          <p:nvPr>
            <p:ph type="title"/>
          </p:nvPr>
        </p:nvSpPr>
        <p:spPr>
          <a:xfrm>
            <a:off x="311700" y="203650"/>
            <a:ext cx="8520600" cy="53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Референция как коммуникативный процесс</a:t>
            </a:r>
            <a:endParaRPr/>
          </a:p>
          <a:p>
            <a:pPr indent="0" lvl="0" marL="0" rtl="0" algn="l">
              <a:spcBef>
                <a:spcPts val="0"/>
              </a:spcBef>
              <a:spcAft>
                <a:spcPts val="0"/>
              </a:spcAft>
              <a:buNone/>
            </a:pPr>
            <a:r>
              <a:t/>
            </a:r>
            <a:endParaRPr/>
          </a:p>
        </p:txBody>
      </p:sp>
      <p:sp>
        <p:nvSpPr>
          <p:cNvPr id="281" name="Google Shape;281;p49"/>
          <p:cNvSpPr txBox="1"/>
          <p:nvPr>
            <p:ph idx="1" type="body"/>
          </p:nvPr>
        </p:nvSpPr>
        <p:spPr>
          <a:xfrm>
            <a:off x="199500" y="733750"/>
            <a:ext cx="8861400" cy="415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ru" sz="1400">
                <a:solidFill>
                  <a:schemeClr val="dk1"/>
                </a:solidFill>
                <a:latin typeface="Times New Roman"/>
                <a:ea typeface="Times New Roman"/>
                <a:cs typeface="Times New Roman"/>
                <a:sym typeface="Times New Roman"/>
              </a:rPr>
              <a:t>Process of Mutual Acceptance</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 A and B must mutually accept that B has understood A’s references before they let the conversation go on.</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1. Presentation (A): the dog that just barked (e.g. standard NP)</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2. Acceptance (B):</a:t>
            </a:r>
            <a:endParaRPr sz="15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 Presuppose acceptance</a:t>
            </a:r>
            <a:endParaRPr sz="15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 Assert acceptance</a:t>
            </a:r>
            <a:endParaRPr sz="15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 Continuers: yes, right, I see, head nod.</a:t>
            </a:r>
            <a:endParaRPr sz="15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 Assert lack of acceptance</a:t>
            </a:r>
            <a:endParaRPr sz="15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 What?, That’s a toy not a dog, which one?</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3. Pursuit of acceptance through exchange (A, B).</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4. Mutual recognition of acceptance (A)</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i="1" lang="ru" sz="1200">
                <a:solidFill>
                  <a:schemeClr val="dk1"/>
                </a:solidFill>
                <a:latin typeface="Times New Roman"/>
                <a:ea typeface="Times New Roman"/>
                <a:cs typeface="Times New Roman"/>
                <a:sym typeface="Times New Roman"/>
              </a:rPr>
              <a:t>Experiment</a:t>
            </a:r>
            <a:endParaRPr sz="13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ru" sz="1200">
                <a:solidFill>
                  <a:schemeClr val="dk1"/>
                </a:solidFill>
                <a:latin typeface="Times New Roman"/>
                <a:ea typeface="Times New Roman"/>
                <a:cs typeface="Times New Roman"/>
                <a:sym typeface="Times New Roman"/>
              </a:rPr>
              <a:t>Tangram figures (12 figures).</a:t>
            </a:r>
            <a:endParaRPr sz="13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ru" sz="1200">
                <a:solidFill>
                  <a:schemeClr val="dk1"/>
                </a:solidFill>
                <a:latin typeface="Times New Roman"/>
                <a:ea typeface="Times New Roman"/>
                <a:cs typeface="Times New Roman"/>
                <a:sym typeface="Times New Roman"/>
              </a:rPr>
              <a:t>Six trials; eight pairs of subjects.</a:t>
            </a:r>
            <a:endParaRPr sz="13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ru" sz="1200">
                <a:solidFill>
                  <a:schemeClr val="dk1"/>
                </a:solidFill>
                <a:latin typeface="Times New Roman"/>
                <a:ea typeface="Times New Roman"/>
                <a:cs typeface="Times New Roman"/>
                <a:sym typeface="Times New Roman"/>
              </a:rPr>
              <a:t>Director, matcher.</a:t>
            </a:r>
            <a:endParaRPr sz="13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ru" sz="1200">
                <a:solidFill>
                  <a:schemeClr val="dk1"/>
                </a:solidFill>
                <a:latin typeface="Times New Roman"/>
                <a:ea typeface="Times New Roman"/>
                <a:cs typeface="Times New Roman"/>
                <a:sym typeface="Times New Roman"/>
              </a:rPr>
              <a:t>Timed and recorded.</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ru" sz="1200">
                <a:solidFill>
                  <a:schemeClr val="dk1"/>
                </a:solidFill>
                <a:latin typeface="Times New Roman"/>
                <a:ea typeface="Times New Roman"/>
                <a:cs typeface="Times New Roman"/>
                <a:sym typeface="Times New Roman"/>
              </a:rPr>
              <a:t>error rate 2% </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ru" sz="1200">
                <a:solidFill>
                  <a:schemeClr val="dk1"/>
                </a:solidFill>
                <a:latin typeface="Times New Roman"/>
                <a:ea typeface="Times New Roman"/>
                <a:cs typeface="Times New Roman"/>
                <a:sym typeface="Times New Roman"/>
              </a:rPr>
              <a:t>about 25 minutes.</a:t>
            </a:r>
            <a:endParaRPr sz="1300">
              <a:solidFill>
                <a:schemeClr val="dk1"/>
              </a:solidFill>
              <a:latin typeface="Times New Roman"/>
              <a:ea typeface="Times New Roman"/>
              <a:cs typeface="Times New Roman"/>
              <a:sym typeface="Times New Roman"/>
            </a:endParaRPr>
          </a:p>
          <a:p>
            <a:pPr indent="-298450" lvl="0" marL="457200" rtl="0" algn="l">
              <a:lnSpc>
                <a:spcPct val="100000"/>
              </a:lnSpc>
              <a:spcBef>
                <a:spcPts val="0"/>
              </a:spcBef>
              <a:spcAft>
                <a:spcPts val="0"/>
              </a:spcAft>
              <a:buClr>
                <a:schemeClr val="dk1"/>
              </a:buClr>
              <a:buSzPts val="1100"/>
              <a:buChar char="●"/>
            </a:pPr>
            <a:r>
              <a:rPr lang="ru" sz="1200">
                <a:solidFill>
                  <a:schemeClr val="dk1"/>
                </a:solidFill>
                <a:latin typeface="Times New Roman"/>
                <a:ea typeface="Times New Roman"/>
                <a:cs typeface="Times New Roman"/>
                <a:sym typeface="Times New Roman"/>
              </a:rPr>
              <a:t>Transcription:</a:t>
            </a:r>
            <a:r>
              <a:rPr lang="ru" sz="1300">
                <a:solidFill>
                  <a:schemeClr val="dk1"/>
                </a:solidFill>
                <a:latin typeface="Times New Roman"/>
                <a:ea typeface="Times New Roman"/>
                <a:cs typeface="Times New Roman"/>
                <a:sym typeface="Times New Roman"/>
              </a:rPr>
              <a:t> </a:t>
            </a:r>
            <a:r>
              <a:rPr lang="ru" sz="1200">
                <a:solidFill>
                  <a:schemeClr val="dk1"/>
                </a:solidFill>
                <a:latin typeface="Times New Roman"/>
                <a:ea typeface="Times New Roman"/>
                <a:cs typeface="Times New Roman"/>
                <a:sym typeface="Times New Roman"/>
              </a:rPr>
              <a:t>speaker change, back-channel responses, parenthetical remarks, interruptions, hesitations, false starts, basic intonational features.</a:t>
            </a:r>
            <a:br>
              <a:rPr lang="ru" sz="13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t/>
            </a:r>
            <a:endParaRPr b="1" i="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0"/>
          <p:cNvSpPr txBox="1"/>
          <p:nvPr>
            <p:ph type="title"/>
          </p:nvPr>
        </p:nvSpPr>
        <p:spPr>
          <a:xfrm>
            <a:off x="311700" y="203650"/>
            <a:ext cx="8520600" cy="53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Референция как коммуникативный процесс</a:t>
            </a:r>
            <a:endParaRPr/>
          </a:p>
          <a:p>
            <a:pPr indent="0" lvl="0" marL="0" rtl="0" algn="l">
              <a:spcBef>
                <a:spcPts val="0"/>
              </a:spcBef>
              <a:spcAft>
                <a:spcPts val="0"/>
              </a:spcAft>
              <a:buNone/>
            </a:pPr>
            <a:r>
              <a:t/>
            </a:r>
            <a:endParaRPr/>
          </a:p>
        </p:txBody>
      </p:sp>
      <p:sp>
        <p:nvSpPr>
          <p:cNvPr id="287" name="Google Shape;287;p50"/>
          <p:cNvSpPr txBox="1"/>
          <p:nvPr>
            <p:ph idx="1" type="body"/>
          </p:nvPr>
        </p:nvSpPr>
        <p:spPr>
          <a:xfrm>
            <a:off x="199500" y="733750"/>
            <a:ext cx="8861400" cy="415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ru" sz="1500">
                <a:solidFill>
                  <a:schemeClr val="dk1"/>
                </a:solidFill>
                <a:latin typeface="Times New Roman"/>
                <a:ea typeface="Times New Roman"/>
                <a:cs typeface="Times New Roman"/>
                <a:sym typeface="Times New Roman"/>
              </a:rPr>
              <a:t>Results</a:t>
            </a:r>
            <a:endParaRPr sz="16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ru" sz="1500">
                <a:solidFill>
                  <a:schemeClr val="dk1"/>
                </a:solidFill>
                <a:latin typeface="Times New Roman"/>
                <a:ea typeface="Times New Roman"/>
                <a:cs typeface="Times New Roman"/>
                <a:sym typeface="Times New Roman"/>
              </a:rPr>
              <a:t>1. All right, the next one looks like a person who’s ice skating,</a:t>
            </a:r>
            <a:endParaRPr sz="16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ru" sz="1500">
                <a:solidFill>
                  <a:schemeClr val="dk1"/>
                </a:solidFill>
                <a:latin typeface="Times New Roman"/>
                <a:ea typeface="Times New Roman"/>
                <a:cs typeface="Times New Roman"/>
                <a:sym typeface="Times New Roman"/>
              </a:rPr>
              <a:t>except they’re sticking two arms out in front</a:t>
            </a:r>
            <a:endParaRPr sz="16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ru" sz="1500">
                <a:solidFill>
                  <a:schemeClr val="dk1"/>
                </a:solidFill>
                <a:latin typeface="Times New Roman"/>
                <a:ea typeface="Times New Roman"/>
                <a:cs typeface="Times New Roman"/>
                <a:sym typeface="Times New Roman"/>
              </a:rPr>
              <a:t>2. Um, the next one’s the person ice skating that has two arms?</a:t>
            </a:r>
            <a:endParaRPr sz="16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ru" sz="1500">
                <a:solidFill>
                  <a:schemeClr val="dk1"/>
                </a:solidFill>
                <a:latin typeface="Times New Roman"/>
                <a:ea typeface="Times New Roman"/>
                <a:cs typeface="Times New Roman"/>
                <a:sym typeface="Times New Roman"/>
              </a:rPr>
              <a:t>3. The fourth one is the person ice skating, with two arms.</a:t>
            </a:r>
            <a:endParaRPr sz="16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ru" sz="1500">
                <a:solidFill>
                  <a:schemeClr val="dk1"/>
                </a:solidFill>
                <a:latin typeface="Times New Roman"/>
                <a:ea typeface="Times New Roman"/>
                <a:cs typeface="Times New Roman"/>
                <a:sym typeface="Times New Roman"/>
              </a:rPr>
              <a:t>4. The next one’s the ice skater.</a:t>
            </a:r>
            <a:endParaRPr sz="16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ru" sz="1500">
                <a:solidFill>
                  <a:schemeClr val="dk1"/>
                </a:solidFill>
                <a:latin typeface="Times New Roman"/>
                <a:ea typeface="Times New Roman"/>
                <a:cs typeface="Times New Roman"/>
                <a:sym typeface="Times New Roman"/>
              </a:rPr>
              <a:t>5. The fourth one’s the ice skater.</a:t>
            </a:r>
            <a:endParaRPr sz="16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ru" sz="1500">
                <a:solidFill>
                  <a:schemeClr val="dk1"/>
                </a:solidFill>
                <a:latin typeface="Times New Roman"/>
                <a:ea typeface="Times New Roman"/>
                <a:cs typeface="Times New Roman"/>
                <a:sym typeface="Times New Roman"/>
              </a:rPr>
              <a:t>6. The ice skater.</a:t>
            </a:r>
            <a:endParaRPr sz="16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500">
                <a:solidFill>
                  <a:schemeClr val="dk1"/>
                </a:solidFill>
                <a:latin typeface="Times New Roman"/>
                <a:ea typeface="Times New Roman"/>
                <a:cs typeface="Times New Roman"/>
                <a:sym typeface="Times New Roman"/>
              </a:rPr>
              <a:t>• Director referred to location and then asserted something about figure.</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500">
                <a:solidFill>
                  <a:schemeClr val="dk1"/>
                </a:solidFill>
                <a:latin typeface="Times New Roman"/>
                <a:ea typeface="Times New Roman"/>
                <a:cs typeface="Times New Roman"/>
                <a:sym typeface="Times New Roman"/>
              </a:rPr>
              <a:t>• On trial 1 directors described the figure with indefinite reference.</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500">
                <a:solidFill>
                  <a:schemeClr val="dk1"/>
                </a:solidFill>
                <a:latin typeface="Times New Roman"/>
                <a:ea typeface="Times New Roman"/>
                <a:cs typeface="Times New Roman"/>
                <a:sym typeface="Times New Roman"/>
              </a:rPr>
              <a:t>• On trials 2-6, they referred to the figure with a definite description.</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500">
                <a:solidFill>
                  <a:schemeClr val="dk1"/>
                </a:solidFill>
                <a:latin typeface="Times New Roman"/>
                <a:ea typeface="Times New Roman"/>
                <a:cs typeface="Times New Roman"/>
                <a:sym typeface="Times New Roman"/>
              </a:rPr>
              <a:t>• Directors tended to use nonstandard NPs in early trials and standard NPs later.</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500">
                <a:solidFill>
                  <a:schemeClr val="dk1"/>
                </a:solidFill>
                <a:latin typeface="Times New Roman"/>
                <a:ea typeface="Times New Roman"/>
                <a:cs typeface="Times New Roman"/>
                <a:sym typeface="Times New Roman"/>
              </a:rPr>
              <a:t>• Number of words per figure went down across trials. (Figure 23.2)</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ru" sz="1500">
                <a:solidFill>
                  <a:schemeClr val="dk1"/>
                </a:solidFill>
                <a:latin typeface="Times New Roman"/>
                <a:ea typeface="Times New Roman"/>
                <a:cs typeface="Times New Roman"/>
                <a:sym typeface="Times New Roman"/>
              </a:rPr>
              <a:t>• Number of speaking turns per figure went down across trials. (Figure 23.3)</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ru" sz="1500">
                <a:solidFill>
                  <a:schemeClr val="dk1"/>
                </a:solidFill>
                <a:latin typeface="Times New Roman"/>
                <a:ea typeface="Times New Roman"/>
                <a:cs typeface="Times New Roman"/>
                <a:sym typeface="Times New Roman"/>
              </a:rPr>
              <a:t>• The decline in number of words from position 1 to position 12 got smaller from trial 1 to trial 6. (Figure 23.4)</a:t>
            </a:r>
            <a:endParaRPr sz="16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100">
              <a:solidFill>
                <a:schemeClr val="dk1"/>
              </a:solidFill>
            </a:endParaRPr>
          </a:p>
          <a:p>
            <a:pPr indent="0" lvl="0" marL="457200" rtl="0" algn="l">
              <a:lnSpc>
                <a:spcPct val="100000"/>
              </a:lnSpc>
              <a:spcBef>
                <a:spcPts val="0"/>
              </a:spcBef>
              <a:spcAft>
                <a:spcPts val="0"/>
              </a:spcAft>
              <a:buNone/>
            </a:pPr>
            <a:r>
              <a:t/>
            </a:r>
            <a:endParaRPr b="1" i="1" sz="14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t/>
            </a:r>
            <a:endParaRPr b="1" i="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pic>
        <p:nvPicPr>
          <p:cNvPr descr="https://lh4.googleusercontent.com/FYYK_lKJqfmUOGCsNAcbtFOi7xffzTogwFaKqfc3RxpC-rUNWiiqJ-LmzlfSppUiO8XzhYi3C2OyC7gJ4DFDyJ0LJ9eQowp1vTuia98y4rX8AO4vuhQ7uu-eKEfZ_M8WrX2Dwbwc" id="288" name="Google Shape;288;p50"/>
          <p:cNvPicPr preferRelativeResize="0"/>
          <p:nvPr/>
        </p:nvPicPr>
        <p:blipFill>
          <a:blip r:embed="rId3">
            <a:alphaModFix/>
          </a:blip>
          <a:stretch>
            <a:fillRect/>
          </a:stretch>
        </p:blipFill>
        <p:spPr>
          <a:xfrm>
            <a:off x="5889075" y="807025"/>
            <a:ext cx="2943225" cy="2066925"/>
          </a:xfrm>
          <a:prstGeom prst="rect">
            <a:avLst/>
          </a:prstGeom>
          <a:noFill/>
          <a:ln>
            <a:noFill/>
          </a:ln>
        </p:spPr>
      </p:pic>
      <p:pic>
        <p:nvPicPr>
          <p:cNvPr descr="https://lh5.googleusercontent.com/BIUtIcOnnhGQZfLAuJgIkOZaFXEQE1sDOSQ6Emwl3lBzS2w0Qj-q5OnIgJSjf7vxvwYfdwomrdrBl2irwPH5M_vguxxzUX3rkwBDD2vKqXfhYr8qP-pl5AxhiWLsbsn7z55G-QX2" id="289" name="Google Shape;289;p50"/>
          <p:cNvPicPr preferRelativeResize="0"/>
          <p:nvPr/>
        </p:nvPicPr>
        <p:blipFill>
          <a:blip r:embed="rId4">
            <a:alphaModFix/>
          </a:blip>
          <a:stretch>
            <a:fillRect/>
          </a:stretch>
        </p:blipFill>
        <p:spPr>
          <a:xfrm>
            <a:off x="6995150" y="2873950"/>
            <a:ext cx="1783800" cy="1635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1"/>
          <p:cNvSpPr txBox="1"/>
          <p:nvPr>
            <p:ph type="title"/>
          </p:nvPr>
        </p:nvSpPr>
        <p:spPr>
          <a:xfrm>
            <a:off x="311700" y="203650"/>
            <a:ext cx="8520600" cy="53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Референция как коммуникативный процесс</a:t>
            </a:r>
            <a:endParaRPr/>
          </a:p>
          <a:p>
            <a:pPr indent="0" lvl="0" marL="0" rtl="0" algn="l">
              <a:spcBef>
                <a:spcPts val="0"/>
              </a:spcBef>
              <a:spcAft>
                <a:spcPts val="0"/>
              </a:spcAft>
              <a:buNone/>
            </a:pPr>
            <a:r>
              <a:t/>
            </a:r>
            <a:endParaRPr/>
          </a:p>
        </p:txBody>
      </p:sp>
      <p:sp>
        <p:nvSpPr>
          <p:cNvPr id="295" name="Google Shape;295;p51"/>
          <p:cNvSpPr txBox="1"/>
          <p:nvPr>
            <p:ph idx="1" type="body"/>
          </p:nvPr>
        </p:nvSpPr>
        <p:spPr>
          <a:xfrm>
            <a:off x="199500" y="733750"/>
            <a:ext cx="8861400" cy="415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ru" sz="1400">
                <a:solidFill>
                  <a:schemeClr val="dk1"/>
                </a:solidFill>
                <a:latin typeface="Times New Roman"/>
                <a:ea typeface="Times New Roman"/>
                <a:cs typeface="Times New Roman"/>
                <a:sym typeface="Times New Roman"/>
              </a:rPr>
              <a:t>Results</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 The decline in number of words from position 1 to position 12 got smaller from trial 1 to trial 6. (Figure 23.4)</a:t>
            </a:r>
            <a:endParaRPr sz="15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b="1" i="1" sz="14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t/>
            </a:r>
            <a:endParaRPr b="1" i="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pic>
        <p:nvPicPr>
          <p:cNvPr descr="https://lh4.googleusercontent.com/Mck6DGTN_F-Ns1TYtM37HXQHBVTnmSyldM0_z2EcJMumWtvti1T1tnbDKzum0n9I4PJBcoiOZ4lKwP1CkUhj-yU-ESYynSXFr6tH7gw8zwn36keygezO_RngOILVwAD1K8arwwqi" id="296" name="Google Shape;296;p51"/>
          <p:cNvPicPr preferRelativeResize="0"/>
          <p:nvPr/>
        </p:nvPicPr>
        <p:blipFill>
          <a:blip r:embed="rId3">
            <a:alphaModFix/>
          </a:blip>
          <a:stretch>
            <a:fillRect/>
          </a:stretch>
        </p:blipFill>
        <p:spPr>
          <a:xfrm>
            <a:off x="2184175" y="1388925"/>
            <a:ext cx="4831775" cy="3251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276400"/>
            <a:ext cx="8520600" cy="467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u="sng">
                <a:solidFill>
                  <a:schemeClr val="hlink"/>
                </a:solidFill>
                <a:hlinkClick r:id="rId3"/>
              </a:rPr>
              <a:t>Понятия</a:t>
            </a:r>
            <a:endParaRPr/>
          </a:p>
        </p:txBody>
      </p:sp>
      <p:sp>
        <p:nvSpPr>
          <p:cNvPr id="73" name="Google Shape;73;p16"/>
          <p:cNvSpPr txBox="1"/>
          <p:nvPr>
            <p:ph idx="1" type="body"/>
          </p:nvPr>
        </p:nvSpPr>
        <p:spPr>
          <a:xfrm>
            <a:off x="311700" y="847900"/>
            <a:ext cx="8520600" cy="4041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935"/>
              <a:buNone/>
            </a:pPr>
            <a:r>
              <a:rPr b="1" lang="ru" sz="1400">
                <a:solidFill>
                  <a:schemeClr val="dk1"/>
                </a:solidFill>
                <a:latin typeface="Times New Roman"/>
                <a:ea typeface="Times New Roman"/>
                <a:cs typeface="Times New Roman"/>
                <a:sym typeface="Times New Roman"/>
              </a:rPr>
              <a:t>дескриптивная референция</a:t>
            </a:r>
            <a:r>
              <a:rPr lang="ru" sz="1400">
                <a:solidFill>
                  <a:schemeClr val="dk1"/>
                </a:solidFill>
                <a:latin typeface="Times New Roman"/>
                <a:ea typeface="Times New Roman"/>
                <a:cs typeface="Times New Roman"/>
                <a:sym typeface="Times New Roman"/>
              </a:rPr>
              <a:t> -- описание: </a:t>
            </a:r>
            <a:r>
              <a:rPr i="1" lang="ru" sz="1400">
                <a:solidFill>
                  <a:schemeClr val="dk1"/>
                </a:solidFill>
                <a:latin typeface="Times New Roman"/>
                <a:ea typeface="Times New Roman"/>
                <a:cs typeface="Times New Roman"/>
                <a:sym typeface="Times New Roman"/>
              </a:rPr>
              <a:t>книга, которую я тебе подарил</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начальник Ивана, столица Бразилии</a:t>
            </a:r>
            <a:endParaRPr sz="1400">
              <a:solidFill>
                <a:schemeClr val="dk1"/>
              </a:solidFill>
              <a:latin typeface="Times New Roman"/>
              <a:ea typeface="Times New Roman"/>
              <a:cs typeface="Times New Roman"/>
              <a:sym typeface="Times New Roman"/>
            </a:endParaRPr>
          </a:p>
          <a:p>
            <a:pPr indent="0" lvl="0" marL="0" rtl="0" algn="l">
              <a:lnSpc>
                <a:spcPct val="80000"/>
              </a:lnSpc>
              <a:spcBef>
                <a:spcPts val="1000"/>
              </a:spcBef>
              <a:spcAft>
                <a:spcPts val="0"/>
              </a:spcAft>
              <a:buSzPts val="935"/>
              <a:buNone/>
            </a:pPr>
            <a:r>
              <a:rPr b="1" lang="ru" sz="1400">
                <a:solidFill>
                  <a:schemeClr val="dk1"/>
                </a:solidFill>
                <a:latin typeface="Times New Roman"/>
                <a:ea typeface="Times New Roman"/>
                <a:cs typeface="Times New Roman"/>
                <a:sym typeface="Times New Roman"/>
              </a:rPr>
              <a:t>индексальная референция</a:t>
            </a:r>
            <a:r>
              <a:rPr lang="ru" sz="1400">
                <a:solidFill>
                  <a:schemeClr val="dk1"/>
                </a:solidFill>
                <a:latin typeface="Times New Roman"/>
                <a:ea typeface="Times New Roman"/>
                <a:cs typeface="Times New Roman"/>
                <a:sym typeface="Times New Roman"/>
              </a:rPr>
              <a:t> -- </a:t>
            </a:r>
            <a:r>
              <a:rPr b="1" lang="ru" sz="1400">
                <a:solidFill>
                  <a:schemeClr val="dk1"/>
                </a:solidFill>
                <a:latin typeface="Times New Roman"/>
                <a:ea typeface="Times New Roman"/>
                <a:cs typeface="Times New Roman"/>
                <a:sym typeface="Times New Roman"/>
              </a:rPr>
              <a:t>индексальные</a:t>
            </a:r>
            <a:r>
              <a:rPr lang="ru" sz="1400">
                <a:solidFill>
                  <a:schemeClr val="dk1"/>
                </a:solidFill>
                <a:latin typeface="Times New Roman"/>
                <a:ea typeface="Times New Roman"/>
                <a:cs typeface="Times New Roman"/>
                <a:sym typeface="Times New Roman"/>
              </a:rPr>
              <a:t> (т.е. дейктические, эгоцентрические) </a:t>
            </a:r>
            <a:r>
              <a:rPr b="1" lang="ru" sz="1400">
                <a:solidFill>
                  <a:schemeClr val="dk1"/>
                </a:solidFill>
                <a:latin typeface="Times New Roman"/>
                <a:ea typeface="Times New Roman"/>
                <a:cs typeface="Times New Roman"/>
                <a:sym typeface="Times New Roman"/>
              </a:rPr>
              <a:t>слова</a:t>
            </a:r>
            <a:r>
              <a:rPr lang="ru" sz="1400">
                <a:solidFill>
                  <a:schemeClr val="dk1"/>
                </a:solidFill>
                <a:latin typeface="Times New Roman"/>
                <a:ea typeface="Times New Roman"/>
                <a:cs typeface="Times New Roman"/>
                <a:sym typeface="Times New Roman"/>
              </a:rPr>
              <a:t> – такие как </a:t>
            </a:r>
            <a:r>
              <a:rPr i="1" lang="ru" sz="1400">
                <a:solidFill>
                  <a:schemeClr val="dk1"/>
                </a:solidFill>
                <a:latin typeface="Times New Roman"/>
                <a:ea typeface="Times New Roman"/>
                <a:cs typeface="Times New Roman"/>
                <a:sym typeface="Times New Roman"/>
              </a:rPr>
              <a:t>я</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ты</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это</a:t>
            </a:r>
            <a:r>
              <a:rPr lang="ru" sz="1400">
                <a:solidFill>
                  <a:schemeClr val="dk1"/>
                </a:solidFill>
                <a:latin typeface="Times New Roman"/>
                <a:ea typeface="Times New Roman"/>
                <a:cs typeface="Times New Roman"/>
                <a:sym typeface="Times New Roman"/>
              </a:rPr>
              <a:t>. Их референция осуществляется через посредство говорящего и вне-речевого контекста в целом.</a:t>
            </a:r>
            <a:endParaRPr sz="1400">
              <a:solidFill>
                <a:schemeClr val="dk1"/>
              </a:solidFill>
              <a:latin typeface="Times New Roman"/>
              <a:ea typeface="Times New Roman"/>
              <a:cs typeface="Times New Roman"/>
              <a:sym typeface="Times New Roman"/>
            </a:endParaRPr>
          </a:p>
          <a:p>
            <a:pPr indent="0" lvl="0" marL="0" rtl="0" algn="l">
              <a:lnSpc>
                <a:spcPct val="80000"/>
              </a:lnSpc>
              <a:spcBef>
                <a:spcPts val="1000"/>
              </a:spcBef>
              <a:spcAft>
                <a:spcPts val="0"/>
              </a:spcAft>
              <a:buSzPts val="935"/>
              <a:buNone/>
            </a:pPr>
            <a:r>
              <a:rPr lang="ru" sz="1400">
                <a:solidFill>
                  <a:schemeClr val="dk1"/>
                </a:solidFill>
                <a:latin typeface="Times New Roman"/>
                <a:ea typeface="Times New Roman"/>
                <a:cs typeface="Times New Roman"/>
                <a:sym typeface="Times New Roman"/>
              </a:rPr>
              <a:t>К особой разновидности индексальной референции относится употребление качественных имен.</a:t>
            </a:r>
            <a:endParaRPr sz="1400">
              <a:solidFill>
                <a:schemeClr val="dk1"/>
              </a:solidFill>
              <a:latin typeface="Times New Roman"/>
              <a:ea typeface="Times New Roman"/>
              <a:cs typeface="Times New Roman"/>
              <a:sym typeface="Times New Roman"/>
            </a:endParaRPr>
          </a:p>
          <a:p>
            <a:pPr indent="-139700" lvl="0" marL="228600" rtl="0" algn="l">
              <a:lnSpc>
                <a:spcPct val="90000"/>
              </a:lnSpc>
              <a:spcBef>
                <a:spcPts val="1000"/>
              </a:spcBef>
              <a:spcAft>
                <a:spcPts val="0"/>
              </a:spcAft>
              <a:buClr>
                <a:schemeClr val="dk1"/>
              </a:buClr>
              <a:buSzPts val="1400"/>
              <a:buFont typeface="Times New Roman"/>
              <a:buChar char="•"/>
            </a:pPr>
            <a:r>
              <a:rPr i="1" lang="ru" sz="1400">
                <a:solidFill>
                  <a:schemeClr val="dk1"/>
                </a:solidFill>
                <a:latin typeface="Times New Roman"/>
                <a:ea typeface="Times New Roman"/>
                <a:cs typeface="Times New Roman"/>
                <a:sym typeface="Times New Roman"/>
              </a:rPr>
              <a:t>Вот бегает дворовый мальчик, … </a:t>
            </a:r>
            <a:r>
              <a:rPr i="1" lang="ru" sz="1400" u="sng">
                <a:solidFill>
                  <a:schemeClr val="dk1"/>
                </a:solidFill>
                <a:latin typeface="Times New Roman"/>
                <a:ea typeface="Times New Roman"/>
                <a:cs typeface="Times New Roman"/>
                <a:sym typeface="Times New Roman"/>
              </a:rPr>
              <a:t>шалун</a:t>
            </a:r>
            <a:r>
              <a:rPr i="1" lang="ru" sz="1400">
                <a:solidFill>
                  <a:schemeClr val="dk1"/>
                </a:solidFill>
                <a:latin typeface="Times New Roman"/>
                <a:ea typeface="Times New Roman"/>
                <a:cs typeface="Times New Roman"/>
                <a:sym typeface="Times New Roman"/>
              </a:rPr>
              <a:t> уж отморозил пальчик</a:t>
            </a:r>
            <a:r>
              <a:rPr lang="ru" sz="1400">
                <a:solidFill>
                  <a:schemeClr val="dk1"/>
                </a:solidFill>
                <a:latin typeface="Times New Roman"/>
                <a:ea typeface="Times New Roman"/>
                <a:cs typeface="Times New Roman"/>
                <a:sym typeface="Times New Roman"/>
              </a:rPr>
              <a:t>:</a:t>
            </a:r>
            <a:endParaRPr sz="1400">
              <a:solidFill>
                <a:schemeClr val="dk1"/>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Качественные существительные в подобных примерах имеют не только референтную функцию, но выражают также дополнительную предикацию: </a:t>
            </a:r>
            <a:endParaRPr sz="1400">
              <a:solidFill>
                <a:schemeClr val="dk1"/>
              </a:solidFill>
              <a:latin typeface="Times New Roman"/>
              <a:ea typeface="Times New Roman"/>
              <a:cs typeface="Times New Roman"/>
              <a:sym typeface="Times New Roman"/>
            </a:endParaRPr>
          </a:p>
          <a:p>
            <a:pPr indent="-139700" lvl="0" marL="228600" rtl="0" algn="l">
              <a:lnSpc>
                <a:spcPct val="90000"/>
              </a:lnSpc>
              <a:spcBef>
                <a:spcPts val="1000"/>
              </a:spcBef>
              <a:spcAft>
                <a:spcPts val="0"/>
              </a:spcAft>
              <a:buClr>
                <a:schemeClr val="dk1"/>
              </a:buClr>
              <a:buSzPts val="1400"/>
              <a:buFont typeface="Times New Roman"/>
              <a:buChar char="•"/>
            </a:pPr>
            <a:r>
              <a:rPr i="1" lang="ru" sz="1400">
                <a:solidFill>
                  <a:schemeClr val="dk1"/>
                </a:solidFill>
                <a:latin typeface="Times New Roman"/>
                <a:ea typeface="Times New Roman"/>
                <a:cs typeface="Times New Roman"/>
                <a:sym typeface="Times New Roman"/>
              </a:rPr>
              <a:t>Ты один не умывался и грязнулею остался, и сбежали от </a:t>
            </a:r>
            <a:r>
              <a:rPr i="1" lang="ru" sz="1400" u="sng">
                <a:solidFill>
                  <a:schemeClr val="dk1"/>
                </a:solidFill>
                <a:latin typeface="Times New Roman"/>
                <a:ea typeface="Times New Roman"/>
                <a:cs typeface="Times New Roman"/>
                <a:sym typeface="Times New Roman"/>
              </a:rPr>
              <a:t>грязнули</a:t>
            </a:r>
            <a:r>
              <a:rPr i="1" lang="ru" sz="1400">
                <a:solidFill>
                  <a:schemeClr val="dk1"/>
                </a:solidFill>
                <a:latin typeface="Times New Roman"/>
                <a:ea typeface="Times New Roman"/>
                <a:cs typeface="Times New Roman"/>
                <a:sym typeface="Times New Roman"/>
              </a:rPr>
              <a:t> и чулки, и башмаки</a:t>
            </a:r>
            <a:r>
              <a:rPr lang="ru" sz="1400">
                <a:solidFill>
                  <a:schemeClr val="dk1"/>
                </a:solidFill>
                <a:latin typeface="Times New Roman"/>
                <a:ea typeface="Times New Roman"/>
                <a:cs typeface="Times New Roman"/>
                <a:sym typeface="Times New Roman"/>
              </a:rPr>
              <a:t> [≈ ‘… сбежали потому, что ты грязнуля’] (К. Чуковский) </a:t>
            </a:r>
            <a:endParaRPr sz="140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SzPts val="935"/>
              <a:buNone/>
            </a:pPr>
            <a:r>
              <a:t/>
            </a:r>
            <a:endParaRPr sz="1400">
              <a:solidFill>
                <a:schemeClr val="dk1"/>
              </a:solidFill>
              <a:latin typeface="Times New Roman"/>
              <a:ea typeface="Times New Roman"/>
              <a:cs typeface="Times New Roman"/>
              <a:sym typeface="Times New Roman"/>
            </a:endParaRPr>
          </a:p>
          <a:p>
            <a:pPr indent="0" lvl="0" marL="0" rtl="0" algn="l">
              <a:lnSpc>
                <a:spcPct val="80000"/>
              </a:lnSpc>
              <a:spcBef>
                <a:spcPts val="1000"/>
              </a:spcBef>
              <a:spcAft>
                <a:spcPts val="0"/>
              </a:spcAft>
              <a:buSzPts val="935"/>
              <a:buNone/>
            </a:pPr>
            <a:r>
              <a:rPr b="1" lang="ru" sz="1400">
                <a:solidFill>
                  <a:schemeClr val="dk1"/>
                </a:solidFill>
                <a:latin typeface="Times New Roman"/>
                <a:ea typeface="Times New Roman"/>
                <a:cs typeface="Times New Roman"/>
                <a:sym typeface="Times New Roman"/>
              </a:rPr>
              <a:t>актуализатор</a:t>
            </a:r>
            <a:r>
              <a:rPr lang="ru" sz="1400">
                <a:solidFill>
                  <a:schemeClr val="dk1"/>
                </a:solidFill>
                <a:latin typeface="Times New Roman"/>
                <a:ea typeface="Times New Roman"/>
                <a:cs typeface="Times New Roman"/>
                <a:sym typeface="Times New Roman"/>
              </a:rPr>
              <a:t> -- превращает общее имя в актуальную именную группу, способную к референции. Актуализаторами являются такие слова и словосочетания как </a:t>
            </a:r>
            <a:r>
              <a:rPr i="1" lang="ru" sz="1400">
                <a:solidFill>
                  <a:schemeClr val="dk1"/>
                </a:solidFill>
                <a:latin typeface="Times New Roman"/>
                <a:ea typeface="Times New Roman"/>
                <a:cs typeface="Times New Roman"/>
                <a:sym typeface="Times New Roman"/>
              </a:rPr>
              <a:t>этот</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тот</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тот же самый</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всякий</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каждый</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каждый из</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любой</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какой бы то ни было</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все</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никакой</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ни один</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некоторый</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какой-то</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кое-какой</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некий</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какой-нибудь</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какой-либо</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тот или иной</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иной</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какой угодно</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какой-либо</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один</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по крайней мере один</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хоть один</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один из</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несколько</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многие</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какой бы ни</a:t>
            </a:r>
            <a:r>
              <a:rPr lang="ru" sz="1400">
                <a:solidFill>
                  <a:schemeClr val="dk1"/>
                </a:solidFill>
                <a:latin typeface="Times New Roman"/>
                <a:ea typeface="Times New Roman"/>
                <a:cs typeface="Times New Roman"/>
                <a:sym typeface="Times New Roman"/>
              </a:rPr>
              <a:t>, </a:t>
            </a:r>
            <a:r>
              <a:rPr i="1" lang="ru" sz="1400">
                <a:solidFill>
                  <a:schemeClr val="dk1"/>
                </a:solidFill>
                <a:latin typeface="Times New Roman"/>
                <a:ea typeface="Times New Roman"/>
                <a:cs typeface="Times New Roman"/>
                <a:sym typeface="Times New Roman"/>
              </a:rPr>
              <a:t>то один, то другой</a:t>
            </a:r>
            <a:r>
              <a:rPr lang="ru" sz="1400">
                <a:solidFill>
                  <a:schemeClr val="dk1"/>
                </a:solidFill>
                <a:latin typeface="Times New Roman"/>
                <a:ea typeface="Times New Roman"/>
                <a:cs typeface="Times New Roman"/>
                <a:sym typeface="Times New Roman"/>
              </a:rPr>
              <a:t> и др.</a:t>
            </a:r>
            <a:endParaRPr sz="1400">
              <a:solidFill>
                <a:schemeClr val="dk1"/>
              </a:solidFill>
              <a:latin typeface="Times New Roman"/>
              <a:ea typeface="Times New Roman"/>
              <a:cs typeface="Times New Roman"/>
              <a:sym typeface="Times New Roman"/>
            </a:endParaRPr>
          </a:p>
          <a:p>
            <a:pPr indent="0" lvl="0" marL="0" rtl="0" algn="l">
              <a:lnSpc>
                <a:spcPct val="95000"/>
              </a:lnSpc>
              <a:spcBef>
                <a:spcPts val="1000"/>
              </a:spcBef>
              <a:spcAft>
                <a:spcPts val="1200"/>
              </a:spcAft>
              <a:buSzPts val="935"/>
              <a:buNone/>
            </a:pPr>
            <a:r>
              <a:t/>
            </a:r>
            <a:endParaRPr sz="153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2"/>
          <p:cNvSpPr txBox="1"/>
          <p:nvPr>
            <p:ph type="title"/>
          </p:nvPr>
        </p:nvSpPr>
        <p:spPr>
          <a:xfrm>
            <a:off x="311700" y="203650"/>
            <a:ext cx="8520600" cy="53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Референция как коммуникативный процесс</a:t>
            </a:r>
            <a:endParaRPr/>
          </a:p>
          <a:p>
            <a:pPr indent="0" lvl="0" marL="0" rtl="0" algn="l">
              <a:spcBef>
                <a:spcPts val="0"/>
              </a:spcBef>
              <a:spcAft>
                <a:spcPts val="0"/>
              </a:spcAft>
              <a:buNone/>
            </a:pPr>
            <a:r>
              <a:t/>
            </a:r>
            <a:endParaRPr/>
          </a:p>
        </p:txBody>
      </p:sp>
      <p:sp>
        <p:nvSpPr>
          <p:cNvPr id="302" name="Google Shape;302;p52"/>
          <p:cNvSpPr txBox="1"/>
          <p:nvPr>
            <p:ph idx="1" type="body"/>
          </p:nvPr>
        </p:nvSpPr>
        <p:spPr>
          <a:xfrm>
            <a:off x="199500" y="733750"/>
            <a:ext cx="8861400" cy="415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ru" sz="1900">
                <a:solidFill>
                  <a:schemeClr val="dk1"/>
                </a:solidFill>
                <a:latin typeface="Times New Roman"/>
                <a:ea typeface="Times New Roman"/>
                <a:cs typeface="Times New Roman"/>
                <a:sym typeface="Times New Roman"/>
              </a:rPr>
              <a:t>Basic Exchange</a:t>
            </a:r>
            <a:endParaRPr sz="20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900">
                <a:solidFill>
                  <a:schemeClr val="dk1"/>
                </a:solidFill>
                <a:latin typeface="Times New Roman"/>
                <a:ea typeface="Times New Roman"/>
                <a:cs typeface="Times New Roman"/>
                <a:sym typeface="Times New Roman"/>
              </a:rPr>
              <a:t>• A: Number 4’s the guy leaning against the tree.</a:t>
            </a:r>
            <a:endParaRPr sz="20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900">
                <a:solidFill>
                  <a:schemeClr val="dk1"/>
                </a:solidFill>
                <a:latin typeface="Times New Roman"/>
                <a:ea typeface="Times New Roman"/>
                <a:cs typeface="Times New Roman"/>
                <a:sym typeface="Times New Roman"/>
              </a:rPr>
              <a:t>B: Okay.</a:t>
            </a:r>
            <a:endParaRPr sz="20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900">
                <a:solidFill>
                  <a:schemeClr val="dk1"/>
                </a:solidFill>
                <a:latin typeface="Times New Roman"/>
                <a:ea typeface="Times New Roman"/>
                <a:cs typeface="Times New Roman"/>
                <a:sym typeface="Times New Roman"/>
              </a:rPr>
              <a:t>– The matcher uses her okay to assert:</a:t>
            </a:r>
            <a:endParaRPr sz="20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900">
                <a:solidFill>
                  <a:schemeClr val="dk1"/>
                </a:solidFill>
                <a:latin typeface="Times New Roman"/>
                <a:ea typeface="Times New Roman"/>
                <a:cs typeface="Times New Roman"/>
                <a:sym typeface="Times New Roman"/>
              </a:rPr>
              <a:t>• (1) that she believes she has identified the figure correctly.</a:t>
            </a:r>
            <a:endParaRPr sz="20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900">
                <a:solidFill>
                  <a:schemeClr val="dk1"/>
                </a:solidFill>
                <a:latin typeface="Times New Roman"/>
                <a:ea typeface="Times New Roman"/>
                <a:cs typeface="Times New Roman"/>
                <a:sym typeface="Times New Roman"/>
              </a:rPr>
              <a:t>• (2) that she has placed the figure in the right location</a:t>
            </a:r>
            <a:endParaRPr sz="20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900">
                <a:solidFill>
                  <a:schemeClr val="dk1"/>
                </a:solidFill>
                <a:latin typeface="Times New Roman"/>
                <a:ea typeface="Times New Roman"/>
                <a:cs typeface="Times New Roman"/>
                <a:sym typeface="Times New Roman"/>
              </a:rPr>
              <a:t>• In doing so, she presupposes (3) that she accepts the director’s presentation, including his perspective on the referent.</a:t>
            </a:r>
            <a:endParaRPr sz="20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900">
                <a:solidFill>
                  <a:schemeClr val="dk1"/>
                </a:solidFill>
                <a:latin typeface="Times New Roman"/>
                <a:ea typeface="Times New Roman"/>
                <a:cs typeface="Times New Roman"/>
                <a:sym typeface="Times New Roman"/>
              </a:rPr>
              <a:t>– The director presents an NP and the matcher presupposes her acceptance.</a:t>
            </a:r>
            <a:endParaRPr sz="20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900">
                <a:solidFill>
                  <a:schemeClr val="dk1"/>
                </a:solidFill>
                <a:latin typeface="Times New Roman"/>
                <a:ea typeface="Times New Roman"/>
                <a:cs typeface="Times New Roman"/>
                <a:sym typeface="Times New Roman"/>
              </a:rPr>
              <a:t>– Percentage of basic exchanges went up across trials: 18, 55, 75, 80, 88, 84.</a:t>
            </a:r>
            <a:endParaRPr sz="19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9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b="1" i="1" sz="14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t/>
            </a:r>
            <a:endParaRPr b="1" i="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3"/>
          <p:cNvSpPr txBox="1"/>
          <p:nvPr>
            <p:ph type="title"/>
          </p:nvPr>
        </p:nvSpPr>
        <p:spPr>
          <a:xfrm>
            <a:off x="311700" y="203650"/>
            <a:ext cx="8520600" cy="53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Референция как коммуникативный процесс</a:t>
            </a:r>
            <a:endParaRPr/>
          </a:p>
          <a:p>
            <a:pPr indent="0" lvl="0" marL="0" rtl="0" algn="l">
              <a:spcBef>
                <a:spcPts val="0"/>
              </a:spcBef>
              <a:spcAft>
                <a:spcPts val="0"/>
              </a:spcAft>
              <a:buNone/>
            </a:pPr>
            <a:r>
              <a:t/>
            </a:r>
            <a:endParaRPr/>
          </a:p>
        </p:txBody>
      </p:sp>
      <p:sp>
        <p:nvSpPr>
          <p:cNvPr id="308" name="Google Shape;308;p53"/>
          <p:cNvSpPr txBox="1"/>
          <p:nvPr>
            <p:ph idx="1" type="body"/>
          </p:nvPr>
        </p:nvSpPr>
        <p:spPr>
          <a:xfrm>
            <a:off x="199500" y="733750"/>
            <a:ext cx="8861400" cy="415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ru" sz="1400">
                <a:solidFill>
                  <a:schemeClr val="dk1"/>
                </a:solidFill>
                <a:latin typeface="Times New Roman"/>
                <a:ea typeface="Times New Roman"/>
                <a:cs typeface="Times New Roman"/>
                <a:sym typeface="Times New Roman"/>
              </a:rPr>
              <a:t>Refashioning an NP</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1. Repair</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 Um, next one is the guy, the person with his head to the right but his legs</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are, his one leg is kicked up to the left.</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 47, 14, 10, 4, 7, 1%</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2. Expansion</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 A: Uh, person putting a shoe on.</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B: Putting a shoe on?</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A: Uh huh. Facing left. Looks like he’s sitting down.</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B: Okay.</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 15, 3, 3, 2, 1, 1%</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3. Replacement</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 A: Okay, and the next one is the person that looks like they’re carrying something and it’s sticking out to the left. I looks like a hat that’s upside down.</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B: The guy that’s pointing to the left again?</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A: Yeah, pointing to the left, that’s it! (laughs)</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B: Okay.</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 10, 5, 0, 2, 2, 0%</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b="1" i="1" sz="14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t/>
            </a:r>
            <a:endParaRPr b="1" i="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4"/>
          <p:cNvSpPr txBox="1"/>
          <p:nvPr>
            <p:ph type="title"/>
          </p:nvPr>
        </p:nvSpPr>
        <p:spPr>
          <a:xfrm>
            <a:off x="311700" y="203650"/>
            <a:ext cx="8520600" cy="53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Референция как коммуникативный процесс</a:t>
            </a:r>
            <a:endParaRPr/>
          </a:p>
          <a:p>
            <a:pPr indent="0" lvl="0" marL="0" rtl="0" algn="l">
              <a:spcBef>
                <a:spcPts val="0"/>
              </a:spcBef>
              <a:spcAft>
                <a:spcPts val="0"/>
              </a:spcAft>
              <a:buNone/>
            </a:pPr>
            <a:r>
              <a:t/>
            </a:r>
            <a:endParaRPr/>
          </a:p>
        </p:txBody>
      </p:sp>
      <p:sp>
        <p:nvSpPr>
          <p:cNvPr id="314" name="Google Shape;314;p54"/>
          <p:cNvSpPr txBox="1"/>
          <p:nvPr>
            <p:ph idx="1" type="body"/>
          </p:nvPr>
        </p:nvSpPr>
        <p:spPr>
          <a:xfrm>
            <a:off x="199500" y="733750"/>
            <a:ext cx="8861400" cy="415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ru" sz="1400">
                <a:solidFill>
                  <a:schemeClr val="dk1"/>
                </a:solidFill>
                <a:latin typeface="Times New Roman"/>
                <a:ea typeface="Times New Roman"/>
                <a:cs typeface="Times New Roman"/>
                <a:sym typeface="Times New Roman"/>
              </a:rPr>
              <a:t>Passing Judgment on Presentations</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1. Acceptance.</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 Presupposed or asserted.</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2. Rejection.</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 Asserted or implicated.</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3. Postponement</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 E.g., tentatively voiced okay, indicating that she accepts the presentation so far but is awaiting expansion.</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b="1" i="1" lang="ru" sz="1400">
                <a:solidFill>
                  <a:schemeClr val="dk1"/>
                </a:solidFill>
                <a:latin typeface="Times New Roman"/>
                <a:ea typeface="Times New Roman"/>
                <a:cs typeface="Times New Roman"/>
                <a:sym typeface="Times New Roman"/>
              </a:rPr>
              <a:t>Minimizing Collaborative Effort</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 </a:t>
            </a:r>
            <a:r>
              <a:rPr lang="ru" sz="1400" u="sng">
                <a:solidFill>
                  <a:schemeClr val="dk1"/>
                </a:solidFill>
                <a:latin typeface="Times New Roman"/>
                <a:ea typeface="Times New Roman"/>
                <a:cs typeface="Times New Roman"/>
                <a:sym typeface="Times New Roman"/>
              </a:rPr>
              <a:t>Principle of Least Effort.</a:t>
            </a:r>
            <a:endParaRPr sz="1500" u="sng">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 Predicts that every reference is made with (1) a standard NP that (2) is as short as possible and yet (3) specifies the referent uniquely in that context.</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 </a:t>
            </a:r>
            <a:r>
              <a:rPr lang="ru" sz="1400" u="sng">
                <a:solidFill>
                  <a:schemeClr val="dk1"/>
                </a:solidFill>
                <a:latin typeface="Times New Roman"/>
                <a:ea typeface="Times New Roman"/>
                <a:cs typeface="Times New Roman"/>
                <a:sym typeface="Times New Roman"/>
              </a:rPr>
              <a:t>Principle of Least Collaborative Effort.</a:t>
            </a:r>
            <a:endParaRPr sz="1500" u="sng">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 References can be made with (1) nonstandard NPs, (2) with ones the speaker believes are not adequate in context, and (3) with devices that draw addressees into the process.</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400">
                <a:solidFill>
                  <a:schemeClr val="dk1"/>
                </a:solidFill>
                <a:latin typeface="Times New Roman"/>
                <a:ea typeface="Times New Roman"/>
                <a:cs typeface="Times New Roman"/>
                <a:sym typeface="Times New Roman"/>
              </a:rPr>
              <a:t>– Predicts preferences for self-repair and self-initiated repair; expansions and replacements, informative requests for expansions; a preference for canonical references.</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i="1" sz="14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b="1" i="1" sz="14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t/>
            </a:r>
            <a:endParaRPr b="1" i="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5"/>
          <p:cNvSpPr txBox="1"/>
          <p:nvPr>
            <p:ph type="title"/>
          </p:nvPr>
        </p:nvSpPr>
        <p:spPr>
          <a:xfrm>
            <a:off x="311700" y="203650"/>
            <a:ext cx="8520600" cy="53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Референция как коммуникативный процесс</a:t>
            </a:r>
            <a:endParaRPr/>
          </a:p>
          <a:p>
            <a:pPr indent="0" lvl="0" marL="0" rtl="0" algn="l">
              <a:spcBef>
                <a:spcPts val="0"/>
              </a:spcBef>
              <a:spcAft>
                <a:spcPts val="0"/>
              </a:spcAft>
              <a:buNone/>
            </a:pPr>
            <a:r>
              <a:t/>
            </a:r>
            <a:endParaRPr/>
          </a:p>
        </p:txBody>
      </p:sp>
      <p:sp>
        <p:nvSpPr>
          <p:cNvPr id="320" name="Google Shape;320;p55"/>
          <p:cNvSpPr txBox="1"/>
          <p:nvPr>
            <p:ph idx="1" type="body"/>
          </p:nvPr>
        </p:nvSpPr>
        <p:spPr>
          <a:xfrm>
            <a:off x="199500" y="733750"/>
            <a:ext cx="8861400" cy="415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ru" sz="1600">
                <a:solidFill>
                  <a:schemeClr val="dk1"/>
                </a:solidFill>
                <a:latin typeface="Times New Roman"/>
                <a:ea typeface="Times New Roman"/>
                <a:cs typeface="Times New Roman"/>
                <a:sym typeface="Times New Roman"/>
              </a:rPr>
              <a:t>Speaking Generally</a:t>
            </a:r>
            <a:endParaRPr b="1" i="1"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b="1" i="1"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600">
                <a:solidFill>
                  <a:schemeClr val="dk1"/>
                </a:solidFill>
                <a:latin typeface="Times New Roman"/>
                <a:ea typeface="Times New Roman"/>
                <a:cs typeface="Times New Roman"/>
                <a:sym typeface="Times New Roman"/>
              </a:rPr>
              <a:t>• Principle of Mutual Responsibility</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ru" sz="1600">
                <a:solidFill>
                  <a:schemeClr val="dk1"/>
                </a:solidFill>
                <a:latin typeface="Times New Roman"/>
                <a:ea typeface="Times New Roman"/>
                <a:cs typeface="Times New Roman"/>
                <a:sym typeface="Times New Roman"/>
              </a:rPr>
              <a:t>– The participants in a conversation try to establish, roughly by the initiation of each new contribution, the mutual belief that the listeners have understood what the speaker meant in the</a:t>
            </a:r>
            <a:endParaRPr sz="17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600">
                <a:solidFill>
                  <a:schemeClr val="dk1"/>
                </a:solidFill>
                <a:latin typeface="Times New Roman"/>
                <a:ea typeface="Times New Roman"/>
                <a:cs typeface="Times New Roman"/>
                <a:sym typeface="Times New Roman"/>
              </a:rPr>
              <a:t>last utterance to a criterion sufficient for current purposes.</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ru" sz="1600">
                <a:solidFill>
                  <a:schemeClr val="dk1"/>
                </a:solidFill>
                <a:latin typeface="Times New Roman"/>
                <a:ea typeface="Times New Roman"/>
                <a:cs typeface="Times New Roman"/>
                <a:sym typeface="Times New Roman"/>
              </a:rPr>
              <a:t>• Principle of Distant Responsibility</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ru" sz="1600">
                <a:solidFill>
                  <a:schemeClr val="dk1"/>
                </a:solidFill>
                <a:latin typeface="Times New Roman"/>
                <a:ea typeface="Times New Roman"/>
                <a:cs typeface="Times New Roman"/>
                <a:sym typeface="Times New Roman"/>
              </a:rPr>
              <a:t>– The speaker or writer tries to make sure, roughly by the initiation of each new contribution, that the addressee should have been able to understand his meaning in the last utterance to a criterion sufficient for current purposes.</a:t>
            </a:r>
            <a:endParaRPr sz="17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457200" rtl="0" algn="l">
              <a:lnSpc>
                <a:spcPct val="100000"/>
              </a:lnSpc>
              <a:spcBef>
                <a:spcPts val="1000"/>
              </a:spcBef>
              <a:spcAft>
                <a:spcPts val="0"/>
              </a:spcAft>
              <a:buNone/>
            </a:pPr>
            <a:r>
              <a:t/>
            </a:r>
            <a:endParaRPr b="1" i="1" sz="14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b="1" i="1" sz="1400">
              <a:solidFill>
                <a:schemeClr val="dk1"/>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t/>
            </a:r>
            <a:endParaRPr b="1" i="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276400"/>
            <a:ext cx="8520600" cy="467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u="sng">
                <a:solidFill>
                  <a:schemeClr val="hlink"/>
                </a:solidFill>
                <a:hlinkClick r:id="rId3"/>
              </a:rPr>
              <a:t>Понятия</a:t>
            </a:r>
            <a:endParaRPr/>
          </a:p>
        </p:txBody>
      </p:sp>
      <p:sp>
        <p:nvSpPr>
          <p:cNvPr id="79" name="Google Shape;79;p17"/>
          <p:cNvSpPr txBox="1"/>
          <p:nvPr>
            <p:ph idx="1" type="body"/>
          </p:nvPr>
        </p:nvSpPr>
        <p:spPr>
          <a:xfrm>
            <a:off x="311700" y="744100"/>
            <a:ext cx="8520600" cy="4399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ru" sz="1300">
                <a:solidFill>
                  <a:schemeClr val="dk1"/>
                </a:solidFill>
                <a:latin typeface="Times New Roman"/>
                <a:ea typeface="Times New Roman"/>
                <a:cs typeface="Times New Roman"/>
                <a:sym typeface="Times New Roman"/>
              </a:rPr>
              <a:t>ИГ без референциального статуса:</a:t>
            </a:r>
            <a:endParaRPr b="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b="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ru" sz="1300">
                <a:solidFill>
                  <a:schemeClr val="dk1"/>
                </a:solidFill>
                <a:latin typeface="Times New Roman"/>
                <a:ea typeface="Times New Roman"/>
                <a:cs typeface="Times New Roman"/>
                <a:sym typeface="Times New Roman"/>
              </a:rPr>
              <a:t>Автонимное употребление: </a:t>
            </a:r>
            <a:r>
              <a:rPr i="1" lang="ru" sz="1300">
                <a:solidFill>
                  <a:schemeClr val="dk1"/>
                </a:solidFill>
                <a:latin typeface="Times New Roman"/>
                <a:ea typeface="Times New Roman"/>
                <a:cs typeface="Times New Roman"/>
                <a:sym typeface="Times New Roman"/>
              </a:rPr>
              <a:t>Ее сестра звалась </a:t>
            </a:r>
            <a:r>
              <a:rPr b="1" i="1" lang="ru" sz="1300">
                <a:solidFill>
                  <a:schemeClr val="dk1"/>
                </a:solidFill>
                <a:latin typeface="Times New Roman"/>
                <a:ea typeface="Times New Roman"/>
                <a:cs typeface="Times New Roman"/>
                <a:sym typeface="Times New Roman"/>
              </a:rPr>
              <a:t>Татьяна</a:t>
            </a:r>
            <a:r>
              <a:rPr i="1" lang="ru" sz="1300">
                <a:solidFill>
                  <a:schemeClr val="dk1"/>
                </a:solidFill>
                <a:latin typeface="Times New Roman"/>
                <a:ea typeface="Times New Roman"/>
                <a:cs typeface="Times New Roman"/>
                <a:sym typeface="Times New Roman"/>
              </a:rPr>
              <a:t>; В </a:t>
            </a:r>
            <a:r>
              <a:rPr b="1" i="1" lang="ru" sz="1300">
                <a:solidFill>
                  <a:schemeClr val="dk1"/>
                </a:solidFill>
                <a:latin typeface="Times New Roman"/>
                <a:ea typeface="Times New Roman"/>
                <a:cs typeface="Times New Roman"/>
                <a:sym typeface="Times New Roman"/>
              </a:rPr>
              <a:t>столе</a:t>
            </a:r>
            <a:r>
              <a:rPr i="1" lang="ru" sz="1300">
                <a:solidFill>
                  <a:schemeClr val="dk1"/>
                </a:solidFill>
                <a:latin typeface="Times New Roman"/>
                <a:ea typeface="Times New Roman"/>
                <a:cs typeface="Times New Roman"/>
                <a:sym typeface="Times New Roman"/>
              </a:rPr>
              <a:t> четыре буквы</a:t>
            </a:r>
            <a:endParaRPr i="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i="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ru" sz="1300">
                <a:solidFill>
                  <a:schemeClr val="dk1"/>
                </a:solidFill>
                <a:latin typeface="Times New Roman"/>
                <a:ea typeface="Times New Roman"/>
                <a:cs typeface="Times New Roman"/>
                <a:sym typeface="Times New Roman"/>
              </a:rPr>
              <a:t>Предикатные ИГ: </a:t>
            </a:r>
            <a:r>
              <a:rPr i="1" lang="ru" sz="1300">
                <a:solidFill>
                  <a:schemeClr val="dk1"/>
                </a:solidFill>
                <a:latin typeface="Times New Roman"/>
                <a:ea typeface="Times New Roman"/>
                <a:cs typeface="Times New Roman"/>
                <a:sym typeface="Times New Roman"/>
              </a:rPr>
              <a:t>Он </a:t>
            </a:r>
            <a:r>
              <a:rPr b="1" i="1" lang="ru" sz="1300">
                <a:solidFill>
                  <a:schemeClr val="dk1"/>
                </a:solidFill>
                <a:latin typeface="Times New Roman"/>
                <a:ea typeface="Times New Roman"/>
                <a:cs typeface="Times New Roman"/>
                <a:sym typeface="Times New Roman"/>
              </a:rPr>
              <a:t>учитель</a:t>
            </a:r>
            <a:r>
              <a:rPr i="1" lang="ru" sz="1300">
                <a:solidFill>
                  <a:schemeClr val="dk1"/>
                </a:solidFill>
                <a:latin typeface="Times New Roman"/>
                <a:ea typeface="Times New Roman"/>
                <a:cs typeface="Times New Roman"/>
                <a:sym typeface="Times New Roman"/>
              </a:rPr>
              <a:t>;</a:t>
            </a:r>
            <a:r>
              <a:rPr b="1" i="1" lang="ru" sz="1300">
                <a:solidFill>
                  <a:schemeClr val="dk1"/>
                </a:solidFill>
                <a:latin typeface="Times New Roman"/>
                <a:ea typeface="Times New Roman"/>
                <a:cs typeface="Times New Roman"/>
                <a:sym typeface="Times New Roman"/>
              </a:rPr>
              <a:t> </a:t>
            </a:r>
            <a:r>
              <a:rPr i="1" lang="ru" sz="1300">
                <a:solidFill>
                  <a:schemeClr val="dk1"/>
                </a:solidFill>
                <a:latin typeface="Times New Roman"/>
                <a:ea typeface="Times New Roman"/>
                <a:cs typeface="Times New Roman"/>
                <a:sym typeface="Times New Roman"/>
              </a:rPr>
              <a:t>У него была дочь, </a:t>
            </a:r>
            <a:r>
              <a:rPr b="1" i="1" lang="ru" sz="1300">
                <a:solidFill>
                  <a:schemeClr val="dk1"/>
                </a:solidFill>
                <a:latin typeface="Times New Roman"/>
                <a:ea typeface="Times New Roman"/>
                <a:cs typeface="Times New Roman"/>
                <a:sym typeface="Times New Roman"/>
              </a:rPr>
              <a:t>красавица</a:t>
            </a:r>
            <a:endParaRPr b="1" i="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b="1" i="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b="1" lang="ru" sz="1300">
                <a:solidFill>
                  <a:schemeClr val="dk1"/>
                </a:solidFill>
                <a:latin typeface="Times New Roman"/>
                <a:ea typeface="Times New Roman"/>
                <a:cs typeface="Times New Roman"/>
                <a:sym typeface="Times New Roman"/>
              </a:rPr>
              <a:t>ИГ с референциальным статусом:</a:t>
            </a:r>
            <a:endParaRPr b="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b="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ru" sz="1300" u="sng">
                <a:solidFill>
                  <a:schemeClr val="dk1"/>
                </a:solidFill>
                <a:latin typeface="Times New Roman"/>
                <a:ea typeface="Times New Roman"/>
                <a:cs typeface="Times New Roman"/>
                <a:sym typeface="Times New Roman"/>
              </a:rPr>
              <a:t>Конкретная референция</a:t>
            </a:r>
            <a:endParaRPr i="1" sz="1300" u="sng">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i="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ru" sz="1300">
                <a:solidFill>
                  <a:schemeClr val="dk1"/>
                </a:solidFill>
                <a:latin typeface="Times New Roman"/>
                <a:ea typeface="Times New Roman"/>
                <a:cs typeface="Times New Roman"/>
                <a:sym typeface="Times New Roman"/>
              </a:rPr>
              <a:t>Определенная: </a:t>
            </a:r>
            <a:r>
              <a:rPr i="1" lang="ru" sz="1300">
                <a:solidFill>
                  <a:schemeClr val="dk1"/>
                </a:solidFill>
                <a:latin typeface="Times New Roman"/>
                <a:ea typeface="Times New Roman"/>
                <a:cs typeface="Times New Roman"/>
                <a:sym typeface="Times New Roman"/>
              </a:rPr>
              <a:t>Покорми </a:t>
            </a:r>
            <a:r>
              <a:rPr b="1" i="1" lang="ru" sz="1300">
                <a:solidFill>
                  <a:schemeClr val="dk1"/>
                </a:solidFill>
                <a:latin typeface="Times New Roman"/>
                <a:ea typeface="Times New Roman"/>
                <a:cs typeface="Times New Roman"/>
                <a:sym typeface="Times New Roman"/>
              </a:rPr>
              <a:t>собаку</a:t>
            </a:r>
            <a:r>
              <a:rPr i="1" lang="ru" sz="1300">
                <a:solidFill>
                  <a:schemeClr val="dk1"/>
                </a:solidFill>
                <a:latin typeface="Times New Roman"/>
                <a:ea typeface="Times New Roman"/>
                <a:cs typeface="Times New Roman"/>
                <a:sym typeface="Times New Roman"/>
              </a:rPr>
              <a:t>; Принеси спички с </a:t>
            </a:r>
            <a:r>
              <a:rPr b="1" i="1" lang="ru" sz="1300">
                <a:solidFill>
                  <a:schemeClr val="dk1"/>
                </a:solidFill>
                <a:latin typeface="Times New Roman"/>
                <a:ea typeface="Times New Roman"/>
                <a:cs typeface="Times New Roman"/>
                <a:sym typeface="Times New Roman"/>
              </a:rPr>
              <a:t>кухни</a:t>
            </a:r>
            <a:r>
              <a:rPr i="1" lang="ru" sz="1300">
                <a:solidFill>
                  <a:schemeClr val="dk1"/>
                </a:solidFill>
                <a:latin typeface="Times New Roman"/>
                <a:ea typeface="Times New Roman"/>
                <a:cs typeface="Times New Roman"/>
                <a:sym typeface="Times New Roman"/>
              </a:rPr>
              <a:t>;</a:t>
            </a:r>
            <a:r>
              <a:rPr b="1" i="1" lang="ru" sz="1300">
                <a:solidFill>
                  <a:schemeClr val="dk1"/>
                </a:solidFill>
                <a:latin typeface="Times New Roman"/>
                <a:ea typeface="Times New Roman"/>
                <a:cs typeface="Times New Roman"/>
                <a:sym typeface="Times New Roman"/>
              </a:rPr>
              <a:t> </a:t>
            </a:r>
            <a:r>
              <a:rPr i="1" lang="ru" sz="1300">
                <a:solidFill>
                  <a:schemeClr val="dk1"/>
                </a:solidFill>
                <a:latin typeface="Times New Roman"/>
                <a:ea typeface="Times New Roman"/>
                <a:cs typeface="Times New Roman"/>
                <a:sym typeface="Times New Roman"/>
              </a:rPr>
              <a:t>Ты сегодня заберешь </a:t>
            </a:r>
            <a:r>
              <a:rPr b="1" i="1" lang="ru" sz="1300">
                <a:solidFill>
                  <a:schemeClr val="dk1"/>
                </a:solidFill>
                <a:latin typeface="Times New Roman"/>
                <a:ea typeface="Times New Roman"/>
                <a:cs typeface="Times New Roman"/>
                <a:sym typeface="Times New Roman"/>
              </a:rPr>
              <a:t>ребенка</a:t>
            </a:r>
            <a:r>
              <a:rPr i="1" lang="ru" sz="1300">
                <a:solidFill>
                  <a:schemeClr val="dk1"/>
                </a:solidFill>
                <a:latin typeface="Times New Roman"/>
                <a:ea typeface="Times New Roman"/>
                <a:cs typeface="Times New Roman"/>
                <a:sym typeface="Times New Roman"/>
              </a:rPr>
              <a:t> из сада?</a:t>
            </a:r>
            <a:endParaRPr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ru" sz="1300">
                <a:solidFill>
                  <a:schemeClr val="dk1"/>
                </a:solidFill>
                <a:latin typeface="Times New Roman"/>
                <a:ea typeface="Times New Roman"/>
                <a:cs typeface="Times New Roman"/>
                <a:sym typeface="Times New Roman"/>
              </a:rPr>
              <a:t>Неопределенная: </a:t>
            </a:r>
            <a:r>
              <a:rPr i="1" lang="ru" sz="1300">
                <a:solidFill>
                  <a:schemeClr val="dk1"/>
                </a:solidFill>
                <a:latin typeface="Times New Roman"/>
                <a:ea typeface="Times New Roman"/>
                <a:cs typeface="Times New Roman"/>
                <a:sym typeface="Times New Roman"/>
              </a:rPr>
              <a:t>По двору бегает черная </a:t>
            </a:r>
            <a:r>
              <a:rPr b="1" i="1" lang="ru" sz="1300">
                <a:solidFill>
                  <a:schemeClr val="dk1"/>
                </a:solidFill>
                <a:latin typeface="Times New Roman"/>
                <a:ea typeface="Times New Roman"/>
                <a:cs typeface="Times New Roman"/>
                <a:sym typeface="Times New Roman"/>
              </a:rPr>
              <a:t>собака</a:t>
            </a:r>
            <a:r>
              <a:rPr i="1" lang="ru" sz="1300">
                <a:solidFill>
                  <a:schemeClr val="dk1"/>
                </a:solidFill>
                <a:latin typeface="Times New Roman"/>
                <a:ea typeface="Times New Roman"/>
                <a:cs typeface="Times New Roman"/>
                <a:sym typeface="Times New Roman"/>
              </a:rPr>
              <a:t>;</a:t>
            </a:r>
            <a:r>
              <a:rPr b="1" i="1" lang="ru" sz="1300">
                <a:solidFill>
                  <a:schemeClr val="dk1"/>
                </a:solidFill>
                <a:latin typeface="Times New Roman"/>
                <a:ea typeface="Times New Roman"/>
                <a:cs typeface="Times New Roman"/>
                <a:sym typeface="Times New Roman"/>
              </a:rPr>
              <a:t> </a:t>
            </a:r>
            <a:r>
              <a:rPr i="1" lang="ru" sz="1300">
                <a:solidFill>
                  <a:schemeClr val="dk1"/>
                </a:solidFill>
                <a:latin typeface="Times New Roman"/>
                <a:ea typeface="Times New Roman"/>
                <a:cs typeface="Times New Roman"/>
                <a:sym typeface="Times New Roman"/>
              </a:rPr>
              <a:t>За стеной плачет какой-то </a:t>
            </a:r>
            <a:r>
              <a:rPr b="1" i="1" lang="ru" sz="1300">
                <a:solidFill>
                  <a:schemeClr val="dk1"/>
                </a:solidFill>
                <a:latin typeface="Times New Roman"/>
                <a:ea typeface="Times New Roman"/>
                <a:cs typeface="Times New Roman"/>
                <a:sym typeface="Times New Roman"/>
              </a:rPr>
              <a:t>ребенок</a:t>
            </a:r>
            <a:endParaRPr b="1" i="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b="1" i="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ru" sz="1300">
                <a:solidFill>
                  <a:schemeClr val="dk1"/>
                </a:solidFill>
                <a:latin typeface="Times New Roman"/>
                <a:ea typeface="Times New Roman"/>
                <a:cs typeface="Times New Roman"/>
                <a:sym typeface="Times New Roman"/>
              </a:rPr>
              <a:t>Слабоопределенная: </a:t>
            </a:r>
            <a:r>
              <a:rPr i="1" lang="ru" sz="1300">
                <a:solidFill>
                  <a:schemeClr val="dk1"/>
                </a:solidFill>
                <a:latin typeface="Times New Roman"/>
                <a:ea typeface="Times New Roman"/>
                <a:cs typeface="Times New Roman"/>
                <a:sym typeface="Times New Roman"/>
              </a:rPr>
              <a:t>Я тут </a:t>
            </a:r>
            <a:r>
              <a:rPr b="1" i="1" lang="ru" sz="1300">
                <a:solidFill>
                  <a:schemeClr val="dk1"/>
                </a:solidFill>
                <a:latin typeface="Times New Roman"/>
                <a:ea typeface="Times New Roman"/>
                <a:cs typeface="Times New Roman"/>
                <a:sym typeface="Times New Roman"/>
              </a:rPr>
              <a:t>кое с кем</a:t>
            </a:r>
            <a:r>
              <a:rPr i="1" lang="ru" sz="1300">
                <a:solidFill>
                  <a:schemeClr val="dk1"/>
                </a:solidFill>
                <a:latin typeface="Times New Roman"/>
                <a:ea typeface="Times New Roman"/>
                <a:cs typeface="Times New Roman"/>
                <a:sym typeface="Times New Roman"/>
              </a:rPr>
              <a:t> разговаривал; Он женился на </a:t>
            </a:r>
            <a:r>
              <a:rPr b="1" i="1" lang="ru" sz="1300">
                <a:solidFill>
                  <a:schemeClr val="dk1"/>
                </a:solidFill>
                <a:latin typeface="Times New Roman"/>
                <a:ea typeface="Times New Roman"/>
                <a:cs typeface="Times New Roman"/>
                <a:sym typeface="Times New Roman"/>
              </a:rPr>
              <a:t>одной </a:t>
            </a:r>
            <a:r>
              <a:rPr i="1" lang="ru" sz="1300">
                <a:solidFill>
                  <a:schemeClr val="dk1"/>
                </a:solidFill>
                <a:latin typeface="Times New Roman"/>
                <a:ea typeface="Times New Roman"/>
                <a:cs typeface="Times New Roman"/>
                <a:sym typeface="Times New Roman"/>
              </a:rPr>
              <a:t>итальянке </a:t>
            </a:r>
            <a:endParaRPr i="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i="1"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ru" sz="1300" u="sng">
                <a:solidFill>
                  <a:schemeClr val="dk1"/>
                </a:solidFill>
                <a:latin typeface="Times New Roman"/>
                <a:ea typeface="Times New Roman"/>
                <a:cs typeface="Times New Roman"/>
                <a:sym typeface="Times New Roman"/>
              </a:rPr>
              <a:t>Неконкретная референция</a:t>
            </a:r>
            <a:endParaRPr sz="1300" u="sng">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ru" sz="1300">
                <a:solidFill>
                  <a:schemeClr val="dk1"/>
                </a:solidFill>
                <a:latin typeface="Times New Roman"/>
                <a:ea typeface="Times New Roman"/>
                <a:cs typeface="Times New Roman"/>
                <a:sym typeface="Times New Roman"/>
              </a:rPr>
              <a:t>Экзистенциальная: </a:t>
            </a:r>
            <a:r>
              <a:rPr i="1" lang="ru" sz="1300">
                <a:solidFill>
                  <a:schemeClr val="dk1"/>
                </a:solidFill>
                <a:latin typeface="Times New Roman"/>
                <a:ea typeface="Times New Roman"/>
                <a:cs typeface="Times New Roman"/>
                <a:sym typeface="Times New Roman"/>
              </a:rPr>
              <a:t>Он хочет жениться на </a:t>
            </a:r>
            <a:r>
              <a:rPr b="1" i="1" lang="ru" sz="1300">
                <a:solidFill>
                  <a:schemeClr val="dk1"/>
                </a:solidFill>
                <a:latin typeface="Times New Roman"/>
                <a:ea typeface="Times New Roman"/>
                <a:cs typeface="Times New Roman"/>
                <a:sym typeface="Times New Roman"/>
              </a:rPr>
              <a:t>какой-нибудь итальянке</a:t>
            </a:r>
            <a:endParaRPr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ru" sz="1300">
                <a:solidFill>
                  <a:schemeClr val="dk1"/>
                </a:solidFill>
                <a:latin typeface="Times New Roman"/>
                <a:ea typeface="Times New Roman"/>
                <a:cs typeface="Times New Roman"/>
                <a:sym typeface="Times New Roman"/>
              </a:rPr>
              <a:t>Атрибутивная: </a:t>
            </a:r>
            <a:r>
              <a:rPr i="1" lang="ru" sz="1300">
                <a:solidFill>
                  <a:schemeClr val="dk1"/>
                </a:solidFill>
                <a:latin typeface="Times New Roman"/>
                <a:ea typeface="Times New Roman"/>
                <a:cs typeface="Times New Roman"/>
                <a:sym typeface="Times New Roman"/>
              </a:rPr>
              <a:t>Позовите </a:t>
            </a:r>
            <a:r>
              <a:rPr b="1" i="1" lang="ru" sz="1300">
                <a:solidFill>
                  <a:schemeClr val="dk1"/>
                </a:solidFill>
                <a:latin typeface="Times New Roman"/>
                <a:ea typeface="Times New Roman"/>
                <a:cs typeface="Times New Roman"/>
                <a:sym typeface="Times New Roman"/>
              </a:rPr>
              <a:t>заведующего магазина</a:t>
            </a:r>
            <a:r>
              <a:rPr lang="ru" sz="1300">
                <a:solidFill>
                  <a:schemeClr val="dk1"/>
                </a:solidFill>
                <a:latin typeface="Times New Roman"/>
                <a:ea typeface="Times New Roman"/>
                <a:cs typeface="Times New Roman"/>
                <a:sym typeface="Times New Roman"/>
              </a:rPr>
              <a:t>; </a:t>
            </a:r>
            <a:r>
              <a:rPr b="1" i="1" lang="ru" sz="1300">
                <a:solidFill>
                  <a:schemeClr val="dk1"/>
                </a:solidFill>
                <a:latin typeface="Times New Roman"/>
                <a:ea typeface="Times New Roman"/>
                <a:cs typeface="Times New Roman"/>
                <a:sym typeface="Times New Roman"/>
              </a:rPr>
              <a:t>Человек, который это сделал,</a:t>
            </a:r>
            <a:r>
              <a:rPr i="1" lang="ru" sz="1300">
                <a:solidFill>
                  <a:schemeClr val="dk1"/>
                </a:solidFill>
                <a:latin typeface="Times New Roman"/>
                <a:ea typeface="Times New Roman"/>
                <a:cs typeface="Times New Roman"/>
                <a:sym typeface="Times New Roman"/>
              </a:rPr>
              <a:t> - негодяй</a:t>
            </a:r>
            <a:endParaRPr sz="13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ru" sz="1300">
                <a:solidFill>
                  <a:schemeClr val="dk1"/>
                </a:solidFill>
                <a:latin typeface="Times New Roman"/>
                <a:ea typeface="Times New Roman"/>
                <a:cs typeface="Times New Roman"/>
                <a:sym typeface="Times New Roman"/>
              </a:rPr>
              <a:t>Родовая: </a:t>
            </a:r>
            <a:r>
              <a:rPr b="1" i="1" lang="ru" sz="1300">
                <a:solidFill>
                  <a:schemeClr val="dk1"/>
                </a:solidFill>
                <a:latin typeface="Times New Roman"/>
                <a:ea typeface="Times New Roman"/>
                <a:cs typeface="Times New Roman"/>
                <a:sym typeface="Times New Roman"/>
              </a:rPr>
              <a:t>Собака</a:t>
            </a:r>
            <a:r>
              <a:rPr i="1" lang="ru" sz="1300">
                <a:solidFill>
                  <a:schemeClr val="dk1"/>
                </a:solidFill>
                <a:latin typeface="Times New Roman"/>
                <a:ea typeface="Times New Roman"/>
                <a:cs typeface="Times New Roman"/>
                <a:sym typeface="Times New Roman"/>
              </a:rPr>
              <a:t> – друг человека; В этом лесу водятся </a:t>
            </a:r>
            <a:r>
              <a:rPr b="1" i="1" lang="ru" sz="1300">
                <a:solidFill>
                  <a:schemeClr val="dk1"/>
                </a:solidFill>
                <a:latin typeface="Times New Roman"/>
                <a:ea typeface="Times New Roman"/>
                <a:cs typeface="Times New Roman"/>
                <a:sym typeface="Times New Roman"/>
              </a:rPr>
              <a:t>лоси</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Задание 1</a:t>
            </a:r>
            <a:endParaRPr/>
          </a:p>
        </p:txBody>
      </p:sp>
      <p:sp>
        <p:nvSpPr>
          <p:cNvPr id="85" name="Google Shape;8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ru" sz="2300">
                <a:solidFill>
                  <a:schemeClr val="dk1"/>
                </a:solidFill>
                <a:latin typeface="Times New Roman"/>
                <a:ea typeface="Times New Roman"/>
                <a:cs typeface="Times New Roman"/>
                <a:sym typeface="Times New Roman"/>
              </a:rPr>
              <a:t>Интерпретируйте знаменитый пример из работы Доннеллан 1982: </a:t>
            </a:r>
            <a:r>
              <a:rPr i="1" lang="ru" sz="2300">
                <a:solidFill>
                  <a:schemeClr val="dk1"/>
                </a:solidFill>
                <a:latin typeface="Times New Roman"/>
                <a:ea typeface="Times New Roman"/>
                <a:cs typeface="Times New Roman"/>
                <a:sym typeface="Times New Roman"/>
              </a:rPr>
              <a:t>Убийца Смита сумасшедший</a:t>
            </a:r>
            <a:r>
              <a:rPr lang="ru" sz="2300">
                <a:solidFill>
                  <a:schemeClr val="dk1"/>
                </a:solidFill>
                <a:latin typeface="Times New Roman"/>
                <a:ea typeface="Times New Roman"/>
                <a:cs typeface="Times New Roman"/>
                <a:sym typeface="Times New Roman"/>
              </a:rPr>
              <a:t>. </a:t>
            </a:r>
            <a:endParaRPr sz="23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23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ru" sz="2300">
                <a:solidFill>
                  <a:schemeClr val="dk1"/>
                </a:solidFill>
                <a:latin typeface="Times New Roman"/>
                <a:ea typeface="Times New Roman"/>
                <a:cs typeface="Times New Roman"/>
                <a:sym typeface="Times New Roman"/>
              </a:rPr>
              <a:t>Какие тут возможны интерпретации, в зависимости от референциального статуса ИГ?</a:t>
            </a:r>
            <a:endParaRPr sz="2300">
              <a:solidFill>
                <a:schemeClr val="dk1"/>
              </a:solidFill>
              <a:latin typeface="Times New Roman"/>
              <a:ea typeface="Times New Roman"/>
              <a:cs typeface="Times New Roman"/>
              <a:sym typeface="Times New Roman"/>
            </a:endParaRPr>
          </a:p>
          <a:p>
            <a:pPr indent="0" lvl="0" marL="0" rtl="0" algn="l">
              <a:spcBef>
                <a:spcPts val="1200"/>
              </a:spcBef>
              <a:spcAft>
                <a:spcPts val="1000"/>
              </a:spcAft>
              <a:buClr>
                <a:schemeClr val="dk1"/>
              </a:buClr>
              <a:buSzPts val="1100"/>
              <a:buFont typeface="Arial"/>
              <a:buNone/>
            </a:pPr>
            <a:r>
              <a:rPr lang="ru" sz="2300">
                <a:solidFill>
                  <a:schemeClr val="dk1"/>
                </a:solidFill>
                <a:latin typeface="Times New Roman"/>
                <a:ea typeface="Times New Roman"/>
                <a:cs typeface="Times New Roman"/>
                <a:sym typeface="Times New Roman"/>
              </a:rPr>
              <a:t> </a:t>
            </a:r>
            <a:endParaRPr sz="2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Задание 1</a:t>
            </a:r>
            <a:endParaRPr/>
          </a:p>
        </p:txBody>
      </p:sp>
      <p:sp>
        <p:nvSpPr>
          <p:cNvPr id="91" name="Google Shape;9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1200"/>
              </a:spcBef>
              <a:spcAft>
                <a:spcPts val="0"/>
              </a:spcAft>
              <a:buNone/>
            </a:pPr>
            <a:r>
              <a:rPr lang="ru" sz="2300">
                <a:solidFill>
                  <a:schemeClr val="dk1"/>
                </a:solidFill>
                <a:latin typeface="Times New Roman"/>
                <a:ea typeface="Times New Roman"/>
                <a:cs typeface="Times New Roman"/>
                <a:sym typeface="Times New Roman"/>
              </a:rPr>
              <a:t>Интерпретируйте знаменитый пример из работы Доннеллан 1982: </a:t>
            </a:r>
            <a:r>
              <a:rPr i="1" lang="ru" sz="2300">
                <a:solidFill>
                  <a:schemeClr val="dk1"/>
                </a:solidFill>
                <a:latin typeface="Times New Roman"/>
                <a:ea typeface="Times New Roman"/>
                <a:cs typeface="Times New Roman"/>
                <a:sym typeface="Times New Roman"/>
              </a:rPr>
              <a:t>Убийца Смита сумасшедший</a:t>
            </a:r>
            <a:r>
              <a:rPr lang="ru" sz="2300">
                <a:solidFill>
                  <a:schemeClr val="dk1"/>
                </a:solidFill>
                <a:latin typeface="Times New Roman"/>
                <a:ea typeface="Times New Roman"/>
                <a:cs typeface="Times New Roman"/>
                <a:sym typeface="Times New Roman"/>
              </a:rPr>
              <a:t>. </a:t>
            </a:r>
            <a:endParaRPr sz="23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23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ru" sz="2300">
                <a:solidFill>
                  <a:schemeClr val="dk1"/>
                </a:solidFill>
                <a:latin typeface="Times New Roman"/>
                <a:ea typeface="Times New Roman"/>
                <a:cs typeface="Times New Roman"/>
                <a:sym typeface="Times New Roman"/>
              </a:rPr>
              <a:t>Какие тут возможны интерпретации, в зависимости от референциального статуса ИГ?</a:t>
            </a:r>
            <a:endParaRPr sz="23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ru" sz="2300">
                <a:solidFill>
                  <a:schemeClr val="dk1"/>
                </a:solidFill>
                <a:latin typeface="Times New Roman"/>
                <a:ea typeface="Times New Roman"/>
                <a:cs typeface="Times New Roman"/>
                <a:sym typeface="Times New Roman"/>
              </a:rPr>
              <a:t> </a:t>
            </a:r>
            <a:endParaRPr sz="2300">
              <a:solidFill>
                <a:schemeClr val="dk1"/>
              </a:solidFill>
              <a:latin typeface="Times New Roman"/>
              <a:ea typeface="Times New Roman"/>
              <a:cs typeface="Times New Roman"/>
              <a:sym typeface="Times New Roman"/>
            </a:endParaRPr>
          </a:p>
          <a:p>
            <a:pPr indent="0" lvl="0" marL="0" rtl="0" algn="l">
              <a:spcBef>
                <a:spcPts val="1200"/>
              </a:spcBef>
              <a:spcAft>
                <a:spcPts val="1000"/>
              </a:spcAft>
              <a:buNone/>
            </a:pPr>
            <a:r>
              <a:rPr b="1" lang="ru" sz="2300">
                <a:solidFill>
                  <a:schemeClr val="dk1"/>
                </a:solidFill>
                <a:latin typeface="Times New Roman"/>
                <a:ea typeface="Times New Roman"/>
                <a:cs typeface="Times New Roman"/>
                <a:sym typeface="Times New Roman"/>
              </a:rPr>
              <a:t>Ответ: </a:t>
            </a:r>
            <a:r>
              <a:rPr lang="ru" sz="2300">
                <a:solidFill>
                  <a:schemeClr val="dk1"/>
                </a:solidFill>
                <a:latin typeface="Times New Roman"/>
                <a:ea typeface="Times New Roman"/>
                <a:cs typeface="Times New Roman"/>
                <a:sym typeface="Times New Roman"/>
              </a:rPr>
              <a:t>Речь идет либо о конкретном человеке (мы знаем, кто это – референциальный, определенный), либо о человеке с таким свойством (атрибутивный)</a:t>
            </a:r>
            <a:endParaRPr sz="2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Задание 2</a:t>
            </a:r>
            <a:endParaRPr/>
          </a:p>
        </p:txBody>
      </p:sp>
      <p:sp>
        <p:nvSpPr>
          <p:cNvPr id="97" name="Google Shape;9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ru" sz="1900">
                <a:solidFill>
                  <a:schemeClr val="dk1"/>
                </a:solidFill>
                <a:latin typeface="Times New Roman"/>
                <a:ea typeface="Times New Roman"/>
                <a:cs typeface="Times New Roman"/>
                <a:sym typeface="Times New Roman"/>
              </a:rPr>
              <a:t>В чем особенность референциальных статусов прямых дополнений глаголов созидания НЕСОВ и СОВ типа </a:t>
            </a:r>
            <a:r>
              <a:rPr i="1" lang="ru" sz="1900">
                <a:solidFill>
                  <a:schemeClr val="dk1"/>
                </a:solidFill>
                <a:latin typeface="Times New Roman"/>
                <a:ea typeface="Times New Roman"/>
                <a:cs typeface="Times New Roman"/>
                <a:sym typeface="Times New Roman"/>
              </a:rPr>
              <a:t>варить суп-сварить суп, строить дом-построить дом, шить платье-сшить платье</a:t>
            </a:r>
            <a:r>
              <a:rPr lang="ru" sz="1900">
                <a:solidFill>
                  <a:schemeClr val="dk1"/>
                </a:solidFill>
                <a:latin typeface="Times New Roman"/>
                <a:ea typeface="Times New Roman"/>
                <a:cs typeface="Times New Roman"/>
                <a:sym typeface="Times New Roman"/>
              </a:rPr>
              <a:t>? Почему странны фразы типа *</a:t>
            </a:r>
            <a:r>
              <a:rPr i="1" lang="ru" sz="1900">
                <a:solidFill>
                  <a:schemeClr val="dk1"/>
                </a:solidFill>
                <a:latin typeface="Times New Roman"/>
                <a:ea typeface="Times New Roman"/>
                <a:cs typeface="Times New Roman"/>
                <a:sym typeface="Times New Roman"/>
              </a:rPr>
              <a:t>Она сейчас варит сытный, наваристый суп</a:t>
            </a:r>
            <a:r>
              <a:rPr lang="ru" sz="1900">
                <a:solidFill>
                  <a:schemeClr val="dk1"/>
                </a:solidFill>
                <a:latin typeface="Times New Roman"/>
                <a:ea typeface="Times New Roman"/>
                <a:cs typeface="Times New Roman"/>
                <a:sym typeface="Times New Roman"/>
              </a:rPr>
              <a:t>, но нормально </a:t>
            </a:r>
            <a:r>
              <a:rPr i="1" lang="ru" sz="1900">
                <a:solidFill>
                  <a:schemeClr val="dk1"/>
                </a:solidFill>
                <a:latin typeface="Times New Roman"/>
                <a:ea typeface="Times New Roman"/>
                <a:cs typeface="Times New Roman"/>
                <a:sym typeface="Times New Roman"/>
              </a:rPr>
              <a:t>Она сварила сытный, наваристый суп</a:t>
            </a:r>
            <a:r>
              <a:rPr lang="ru" sz="1900">
                <a:solidFill>
                  <a:schemeClr val="dk1"/>
                </a:solidFill>
                <a:latin typeface="Times New Roman"/>
                <a:ea typeface="Times New Roman"/>
                <a:cs typeface="Times New Roman"/>
                <a:sym typeface="Times New Roman"/>
              </a:rPr>
              <a:t>?</a:t>
            </a:r>
            <a:endParaRPr sz="19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sz="19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b="1" lang="ru" sz="1900">
                <a:solidFill>
                  <a:schemeClr val="dk1"/>
                </a:solidFill>
                <a:latin typeface="Times New Roman"/>
                <a:ea typeface="Times New Roman"/>
                <a:cs typeface="Times New Roman"/>
                <a:sym typeface="Times New Roman"/>
              </a:rPr>
              <a:t> </a:t>
            </a:r>
            <a:endParaRPr b="1" sz="1900">
              <a:solidFill>
                <a:schemeClr val="dk1"/>
              </a:solidFill>
              <a:latin typeface="Times New Roman"/>
              <a:ea typeface="Times New Roman"/>
              <a:cs typeface="Times New Roman"/>
              <a:sym typeface="Times New Roman"/>
            </a:endParaRPr>
          </a:p>
          <a:p>
            <a:pPr indent="0" lvl="0" marL="0" rtl="0" algn="l">
              <a:spcBef>
                <a:spcPts val="10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Задание 2</a:t>
            </a:r>
            <a:endParaRPr/>
          </a:p>
        </p:txBody>
      </p:sp>
      <p:sp>
        <p:nvSpPr>
          <p:cNvPr id="103" name="Google Shape;10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lang="ru" sz="1900">
                <a:solidFill>
                  <a:schemeClr val="dk1"/>
                </a:solidFill>
                <a:latin typeface="Times New Roman"/>
                <a:ea typeface="Times New Roman"/>
                <a:cs typeface="Times New Roman"/>
                <a:sym typeface="Times New Roman"/>
              </a:rPr>
              <a:t>В чем особенность референциальных статусов прямых дополнений глаголов созидания НЕСОВ и СОВ типа </a:t>
            </a:r>
            <a:r>
              <a:rPr i="1" lang="ru" sz="1900">
                <a:solidFill>
                  <a:schemeClr val="dk1"/>
                </a:solidFill>
                <a:latin typeface="Times New Roman"/>
                <a:ea typeface="Times New Roman"/>
                <a:cs typeface="Times New Roman"/>
                <a:sym typeface="Times New Roman"/>
              </a:rPr>
              <a:t>варить суп-сварить суп, строить дом-построить дом, шить платье-сшить платье</a:t>
            </a:r>
            <a:r>
              <a:rPr lang="ru" sz="1900">
                <a:solidFill>
                  <a:schemeClr val="dk1"/>
                </a:solidFill>
                <a:latin typeface="Times New Roman"/>
                <a:ea typeface="Times New Roman"/>
                <a:cs typeface="Times New Roman"/>
                <a:sym typeface="Times New Roman"/>
              </a:rPr>
              <a:t>? Почему странны фразы типа *</a:t>
            </a:r>
            <a:r>
              <a:rPr i="1" lang="ru" sz="1900">
                <a:solidFill>
                  <a:schemeClr val="dk1"/>
                </a:solidFill>
                <a:latin typeface="Times New Roman"/>
                <a:ea typeface="Times New Roman"/>
                <a:cs typeface="Times New Roman"/>
                <a:sym typeface="Times New Roman"/>
              </a:rPr>
              <a:t>Она сейчас варит сытный, наваристый суп</a:t>
            </a:r>
            <a:r>
              <a:rPr lang="ru" sz="1900">
                <a:solidFill>
                  <a:schemeClr val="dk1"/>
                </a:solidFill>
                <a:latin typeface="Times New Roman"/>
                <a:ea typeface="Times New Roman"/>
                <a:cs typeface="Times New Roman"/>
                <a:sym typeface="Times New Roman"/>
              </a:rPr>
              <a:t>, но нормально </a:t>
            </a:r>
            <a:r>
              <a:rPr i="1" lang="ru" sz="1900">
                <a:solidFill>
                  <a:schemeClr val="dk1"/>
                </a:solidFill>
                <a:latin typeface="Times New Roman"/>
                <a:ea typeface="Times New Roman"/>
                <a:cs typeface="Times New Roman"/>
                <a:sym typeface="Times New Roman"/>
              </a:rPr>
              <a:t>Она сварила сытный, наваристый суп</a:t>
            </a:r>
            <a:r>
              <a:rPr lang="ru" sz="1900">
                <a:solidFill>
                  <a:schemeClr val="dk1"/>
                </a:solidFill>
                <a:latin typeface="Times New Roman"/>
                <a:ea typeface="Times New Roman"/>
                <a:cs typeface="Times New Roman"/>
                <a:sym typeface="Times New Roman"/>
              </a:rPr>
              <a:t>?</a:t>
            </a:r>
            <a:endParaRPr sz="19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9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b="1" lang="ru" sz="1900">
                <a:solidFill>
                  <a:schemeClr val="dk1"/>
                </a:solidFill>
                <a:latin typeface="Times New Roman"/>
                <a:ea typeface="Times New Roman"/>
                <a:cs typeface="Times New Roman"/>
                <a:sym typeface="Times New Roman"/>
              </a:rPr>
              <a:t>Ответ: </a:t>
            </a:r>
            <a:r>
              <a:rPr lang="ru" sz="1900">
                <a:solidFill>
                  <a:schemeClr val="dk1"/>
                </a:solidFill>
                <a:latin typeface="Times New Roman"/>
                <a:ea typeface="Times New Roman"/>
                <a:cs typeface="Times New Roman"/>
                <a:sym typeface="Times New Roman"/>
              </a:rPr>
              <a:t>По мере продвижения к результату статус меняется от неопределенного к определенному  </a:t>
            </a:r>
            <a:endParaRPr sz="1900">
              <a:solidFill>
                <a:schemeClr val="dk1"/>
              </a:solidFill>
              <a:latin typeface="Times New Roman"/>
              <a:ea typeface="Times New Roman"/>
              <a:cs typeface="Times New Roman"/>
              <a:sym typeface="Times New Roman"/>
            </a:endParaRPr>
          </a:p>
          <a:p>
            <a:pPr indent="0" lvl="0" marL="0" rtl="0" algn="l">
              <a:spcBef>
                <a:spcPts val="10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